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40"/>
  </p:notesMasterIdLst>
  <p:sldIdLst>
    <p:sldId id="284" r:id="rId2"/>
    <p:sldId id="259" r:id="rId3"/>
    <p:sldId id="260" r:id="rId4"/>
    <p:sldId id="304" r:id="rId5"/>
    <p:sldId id="305" r:id="rId6"/>
    <p:sldId id="306" r:id="rId7"/>
    <p:sldId id="258" r:id="rId8"/>
    <p:sldId id="261" r:id="rId9"/>
    <p:sldId id="262" r:id="rId10"/>
    <p:sldId id="266" r:id="rId11"/>
    <p:sldId id="265" r:id="rId12"/>
    <p:sldId id="268" r:id="rId13"/>
    <p:sldId id="264" r:id="rId14"/>
    <p:sldId id="267" r:id="rId15"/>
    <p:sldId id="301" r:id="rId16"/>
    <p:sldId id="295" r:id="rId17"/>
    <p:sldId id="294" r:id="rId18"/>
    <p:sldId id="273" r:id="rId19"/>
    <p:sldId id="274" r:id="rId20"/>
    <p:sldId id="263" r:id="rId21"/>
    <p:sldId id="269" r:id="rId22"/>
    <p:sldId id="285" r:id="rId23"/>
    <p:sldId id="300" r:id="rId24"/>
    <p:sldId id="298" r:id="rId25"/>
    <p:sldId id="299" r:id="rId26"/>
    <p:sldId id="271" r:id="rId27"/>
    <p:sldId id="272" r:id="rId28"/>
    <p:sldId id="275" r:id="rId29"/>
    <p:sldId id="276" r:id="rId30"/>
    <p:sldId id="277" r:id="rId31"/>
    <p:sldId id="278" r:id="rId32"/>
    <p:sldId id="279" r:id="rId33"/>
    <p:sldId id="282" r:id="rId34"/>
    <p:sldId id="290" r:id="rId35"/>
    <p:sldId id="281" r:id="rId36"/>
    <p:sldId id="291" r:id="rId37"/>
    <p:sldId id="296"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15" autoAdjust="0"/>
    <p:restoredTop sz="94660"/>
  </p:normalViewPr>
  <p:slideViewPr>
    <p:cSldViewPr snapToGrid="0" snapToObjects="1">
      <p:cViewPr varScale="1">
        <p:scale>
          <a:sx n="82" d="100"/>
          <a:sy n="82" d="100"/>
        </p:scale>
        <p:origin x="-4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FB6D6-6187-DD4F-89C3-28709DAF37F0}" type="datetimeFigureOut">
              <a:rPr lang="en-US" smtClean="0"/>
              <a:t>10/4/2018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5141C-3E84-7642-9462-79CFD5C173D3}" type="slidenum">
              <a:rPr lang="en-US" smtClean="0"/>
              <a:t>‹#›</a:t>
            </a:fld>
            <a:endParaRPr lang="en-US"/>
          </a:p>
        </p:txBody>
      </p:sp>
    </p:spTree>
    <p:extLst>
      <p:ext uri="{BB962C8B-B14F-4D97-AF65-F5344CB8AC3E}">
        <p14:creationId xmlns:p14="http://schemas.microsoft.com/office/powerpoint/2010/main" val="133723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141C-3E84-7642-9462-79CFD5C173D3}" type="slidenum">
              <a:rPr lang="en-US" smtClean="0"/>
              <a:t>1</a:t>
            </a:fld>
            <a:endParaRPr lang="en-US"/>
          </a:p>
        </p:txBody>
      </p:sp>
    </p:spTree>
    <p:extLst>
      <p:ext uri="{BB962C8B-B14F-4D97-AF65-F5344CB8AC3E}">
        <p14:creationId xmlns:p14="http://schemas.microsoft.com/office/powerpoint/2010/main" val="4266486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141C-3E84-7642-9462-79CFD5C173D3}" type="slidenum">
              <a:rPr lang="en-US" smtClean="0"/>
              <a:t>15</a:t>
            </a:fld>
            <a:endParaRPr lang="en-US"/>
          </a:p>
        </p:txBody>
      </p:sp>
    </p:spTree>
    <p:extLst>
      <p:ext uri="{BB962C8B-B14F-4D97-AF65-F5344CB8AC3E}">
        <p14:creationId xmlns:p14="http://schemas.microsoft.com/office/powerpoint/2010/main" val="5902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5141C-3E84-7642-9462-79CFD5C173D3}" type="slidenum">
              <a:rPr lang="en-US" smtClean="0"/>
              <a:t>38</a:t>
            </a:fld>
            <a:endParaRPr lang="en-US"/>
          </a:p>
        </p:txBody>
      </p:sp>
    </p:spTree>
    <p:extLst>
      <p:ext uri="{BB962C8B-B14F-4D97-AF65-F5344CB8AC3E}">
        <p14:creationId xmlns:p14="http://schemas.microsoft.com/office/powerpoint/2010/main" val="426648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10/4/2018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4calm@mountsinai.org" TargetMode="External"/><Relationship Id="rId2" Type="http://schemas.openxmlformats.org/officeDocument/2006/relationships/hyperlink" Target="mailto:wellness@mountsinai.or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811.JPG"/>
          <p:cNvPicPr>
            <a:picLocks noGrp="1" noChangeAspect="1"/>
          </p:cNvPicPr>
          <p:nvPr>
            <p:ph idx="1"/>
          </p:nvPr>
        </p:nvPicPr>
        <p:blipFill>
          <a:blip r:embed="rId3" cstate="email">
            <a:extLst>
              <a:ext uri="{28A0092B-C50C-407E-A947-70E740481C1C}">
                <a14:useLocalDpi xmlns:a14="http://schemas.microsoft.com/office/drawing/2010/main" val="0"/>
              </a:ext>
            </a:extLst>
          </a:blip>
          <a:srcRect t="18945" b="18945"/>
          <a:stretch>
            <a:fillRect/>
          </a:stretch>
        </p:blipFill>
        <p:spPr>
          <a:xfrm>
            <a:off x="0" y="0"/>
            <a:ext cx="9144000" cy="6910043"/>
          </a:xfrm>
        </p:spPr>
      </p:pic>
      <p:sp>
        <p:nvSpPr>
          <p:cNvPr id="3" name="Title 2"/>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 </a:t>
            </a:r>
            <a:r>
              <a:rPr lang="en-US" sz="4900" dirty="0" smtClean="0">
                <a:solidFill>
                  <a:schemeClr val="tx1"/>
                </a:solidFill>
                <a:latin typeface="Apple Chancery"/>
                <a:cs typeface="Apple Chancery"/>
              </a:rPr>
              <a:t>Practical </a:t>
            </a:r>
            <a:r>
              <a:rPr lang="en-US" sz="4900" dirty="0" err="1" smtClean="0">
                <a:solidFill>
                  <a:schemeClr val="tx1"/>
                </a:solidFill>
                <a:latin typeface="Apple Chancery"/>
                <a:cs typeface="Apple Chancery"/>
              </a:rPr>
              <a:t>Perspectivism</a:t>
            </a:r>
            <a:r>
              <a:rPr lang="en-US" dirty="0">
                <a:solidFill>
                  <a:schemeClr val="tx1"/>
                </a:solidFill>
              </a:rPr>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56445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95956"/>
            <a:ext cx="7408333" cy="3927683"/>
          </a:xfrm>
        </p:spPr>
        <p:txBody>
          <a:bodyPr>
            <a:normAutofit fontScale="92500" lnSpcReduction="10000"/>
          </a:bodyPr>
          <a:lstStyle/>
          <a:p>
            <a:r>
              <a:rPr lang="en-US" dirty="0" smtClean="0"/>
              <a:t>Living </a:t>
            </a:r>
            <a:r>
              <a:rPr lang="en-US" dirty="0"/>
              <a:t>a </a:t>
            </a:r>
            <a:r>
              <a:rPr lang="en-US" dirty="0" err="1"/>
              <a:t>Perspectivist</a:t>
            </a:r>
            <a:r>
              <a:rPr lang="en-US" dirty="0"/>
              <a:t> Life, helps with these, too – 	</a:t>
            </a:r>
            <a:r>
              <a:rPr lang="en-US" dirty="0" smtClean="0"/>
              <a:t>increasing </a:t>
            </a:r>
            <a:r>
              <a:rPr lang="en-US" dirty="0"/>
              <a:t>your life’s happiness increases these </a:t>
            </a:r>
            <a:r>
              <a:rPr lang="en-US" dirty="0" smtClean="0"/>
              <a:t>	aspects </a:t>
            </a:r>
            <a:r>
              <a:rPr lang="en-US" dirty="0"/>
              <a:t>of your life more than the other way </a:t>
            </a:r>
            <a:r>
              <a:rPr lang="en-US" dirty="0" smtClean="0"/>
              <a:t>	around</a:t>
            </a:r>
            <a:r>
              <a:rPr lang="en-US" dirty="0"/>
              <a:t>. </a:t>
            </a:r>
            <a:endParaRPr lang="en-US" dirty="0" smtClean="0"/>
          </a:p>
          <a:p>
            <a:r>
              <a:rPr lang="en-US" dirty="0" smtClean="0"/>
              <a:t>That </a:t>
            </a:r>
            <a:r>
              <a:rPr lang="en-US" dirty="0"/>
              <a:t>is, for example, success may make it easier to find happiness, but it hardly guarantees </a:t>
            </a:r>
            <a:r>
              <a:rPr lang="en-US" dirty="0" smtClean="0"/>
              <a:t>it</a:t>
            </a:r>
            <a:r>
              <a:rPr lang="en-US" dirty="0"/>
              <a:t>.</a:t>
            </a:r>
            <a:endParaRPr lang="en-US" dirty="0" smtClean="0"/>
          </a:p>
          <a:p>
            <a:r>
              <a:rPr lang="en-US" dirty="0"/>
              <a:t>H</a:t>
            </a:r>
            <a:r>
              <a:rPr lang="en-US" dirty="0" smtClean="0"/>
              <a:t>appiness </a:t>
            </a:r>
            <a:r>
              <a:rPr lang="en-US" dirty="0"/>
              <a:t>is its own reward and will, in turn, more likely increase your financial, professional, physical, and social success and well-being.</a:t>
            </a:r>
          </a:p>
          <a:p>
            <a:pPr marL="0" indent="0">
              <a:buNone/>
            </a:pPr>
            <a:r>
              <a:rPr lang="en-US" dirty="0"/>
              <a:t/>
            </a:r>
            <a:br>
              <a:rPr lang="en-US" dirty="0"/>
            </a:br>
            <a:endParaRPr lang="en-US" dirty="0"/>
          </a:p>
        </p:txBody>
      </p:sp>
      <p:sp>
        <p:nvSpPr>
          <p:cNvPr id="3" name="Title 2"/>
          <p:cNvSpPr>
            <a:spLocks noGrp="1"/>
          </p:cNvSpPr>
          <p:nvPr>
            <p:ph type="title"/>
          </p:nvPr>
        </p:nvSpPr>
        <p:spPr/>
        <p:txBody>
          <a:bodyPr>
            <a:normAutofit/>
          </a:bodyPr>
          <a:lstStyle/>
          <a:p>
            <a:r>
              <a:rPr lang="en-US" dirty="0" smtClean="0"/>
              <a:t>Success</a:t>
            </a:r>
            <a:r>
              <a:rPr lang="en-US" dirty="0"/>
              <a:t>, health, </a:t>
            </a:r>
            <a:r>
              <a:rPr lang="en-US" dirty="0" smtClean="0"/>
              <a:t>and relationships</a:t>
            </a:r>
            <a:endParaRPr lang="en-US" dirty="0"/>
          </a:p>
        </p:txBody>
      </p:sp>
    </p:spTree>
    <p:extLst>
      <p:ext uri="{BB962C8B-B14F-4D97-AF65-F5344CB8AC3E}">
        <p14:creationId xmlns:p14="http://schemas.microsoft.com/office/powerpoint/2010/main" val="292200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40995"/>
            <a:ext cx="7408333" cy="3935625"/>
          </a:xfrm>
        </p:spPr>
        <p:txBody>
          <a:bodyPr>
            <a:normAutofit fontScale="92500" lnSpcReduction="10000"/>
          </a:bodyPr>
          <a:lstStyle/>
          <a:p>
            <a:r>
              <a:rPr lang="en-US" sz="3600" dirty="0"/>
              <a:t>T</a:t>
            </a:r>
            <a:r>
              <a:rPr lang="en-US" sz="3600" dirty="0" smtClean="0"/>
              <a:t>aking </a:t>
            </a:r>
            <a:r>
              <a:rPr lang="en-US" sz="3600" dirty="0"/>
              <a:t>care of your own happiness, being a beacon of wellness for others, sustaining environments in which it is easier for others to be happy may well be one the most kind and important goals you can pursue.</a:t>
            </a:r>
          </a:p>
          <a:p>
            <a:pPr marL="0" indent="0">
              <a:buNone/>
            </a:pPr>
            <a:r>
              <a:rPr lang="en-US" sz="3600" dirty="0"/>
              <a:t/>
            </a:r>
            <a:br>
              <a:rPr lang="en-US" sz="3600" dirty="0"/>
            </a:br>
            <a:endParaRPr lang="en-US" sz="1900" i="1" dirty="0"/>
          </a:p>
        </p:txBody>
      </p:sp>
      <p:sp>
        <p:nvSpPr>
          <p:cNvPr id="3" name="Title 2"/>
          <p:cNvSpPr>
            <a:spLocks noGrp="1"/>
          </p:cNvSpPr>
          <p:nvPr>
            <p:ph type="title"/>
          </p:nvPr>
        </p:nvSpPr>
        <p:spPr/>
        <p:txBody>
          <a:bodyPr/>
          <a:lstStyle/>
          <a:p>
            <a:r>
              <a:rPr lang="en-US" dirty="0" smtClean="0"/>
              <a:t>A Moral Imperative?</a:t>
            </a:r>
            <a:endParaRPr lang="en-US" dirty="0"/>
          </a:p>
        </p:txBody>
      </p:sp>
    </p:spTree>
    <p:extLst>
      <p:ext uri="{BB962C8B-B14F-4D97-AF65-F5344CB8AC3E}">
        <p14:creationId xmlns:p14="http://schemas.microsoft.com/office/powerpoint/2010/main" val="392908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9515" y="2609462"/>
            <a:ext cx="7997285" cy="3987359"/>
          </a:xfrm>
        </p:spPr>
        <p:txBody>
          <a:bodyPr>
            <a:normAutofit/>
          </a:bodyPr>
          <a:lstStyle/>
          <a:p>
            <a:r>
              <a:rPr lang="en-US" dirty="0"/>
              <a:t>W</a:t>
            </a:r>
            <a:r>
              <a:rPr lang="en-US" dirty="0" smtClean="0"/>
              <a:t>e </a:t>
            </a:r>
            <a:r>
              <a:rPr lang="en-US" dirty="0"/>
              <a:t>have the capacity and freedom to choose how we perceive and respond to the world, and our perspectives impact how we feel and act – and it reminds us we are - ultimately - responsible for our feelings and behaviors.</a:t>
            </a:r>
          </a:p>
          <a:p>
            <a:pPr marL="0" indent="0">
              <a:buNone/>
            </a:pPr>
            <a:r>
              <a:rPr lang="en-US" dirty="0"/>
              <a:t/>
            </a:r>
            <a:br>
              <a:rPr lang="en-US" dirty="0"/>
            </a:br>
            <a:endParaRPr lang="en-US" dirty="0"/>
          </a:p>
        </p:txBody>
      </p:sp>
      <p:sp>
        <p:nvSpPr>
          <p:cNvPr id="3" name="Title 2"/>
          <p:cNvSpPr>
            <a:spLocks noGrp="1"/>
          </p:cNvSpPr>
          <p:nvPr>
            <p:ph type="title"/>
          </p:nvPr>
        </p:nvSpPr>
        <p:spPr/>
        <p:txBody>
          <a:bodyPr/>
          <a:lstStyle/>
          <a:p>
            <a:r>
              <a:rPr lang="en-US" dirty="0"/>
              <a:t>Practical </a:t>
            </a:r>
            <a:r>
              <a:rPr lang="en-US" dirty="0" err="1"/>
              <a:t>Perspectivism</a:t>
            </a:r>
            <a:endParaRPr lang="en-US" dirty="0"/>
          </a:p>
        </p:txBody>
      </p:sp>
    </p:spTree>
    <p:extLst>
      <p:ext uri="{BB962C8B-B14F-4D97-AF65-F5344CB8AC3E}">
        <p14:creationId xmlns:p14="http://schemas.microsoft.com/office/powerpoint/2010/main" val="280744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713758"/>
          </a:xfrm>
        </p:spPr>
        <p:txBody>
          <a:bodyPr>
            <a:normAutofit fontScale="92500" lnSpcReduction="20000"/>
          </a:bodyPr>
          <a:lstStyle/>
          <a:p>
            <a:pPr marL="274320" lvl="1"/>
            <a:r>
              <a:rPr lang="en-US" dirty="0"/>
              <a:t>O</a:t>
            </a:r>
            <a:r>
              <a:rPr lang="en-US" dirty="0" smtClean="0"/>
              <a:t>ther </a:t>
            </a:r>
            <a:r>
              <a:rPr lang="en-US" dirty="0"/>
              <a:t>people, events, things, don’t </a:t>
            </a:r>
            <a:r>
              <a:rPr lang="en-US" i="1" dirty="0"/>
              <a:t>make </a:t>
            </a:r>
            <a:r>
              <a:rPr lang="en-US" dirty="0"/>
              <a:t>us feel a certain </a:t>
            </a:r>
            <a:r>
              <a:rPr lang="en-US" dirty="0" smtClean="0"/>
              <a:t>way; to </a:t>
            </a:r>
            <a:r>
              <a:rPr lang="en-US" dirty="0"/>
              <a:t>believe otherwise is to abdicate free </a:t>
            </a:r>
            <a:r>
              <a:rPr lang="en-US" dirty="0" smtClean="0"/>
              <a:t>will: </a:t>
            </a:r>
          </a:p>
          <a:p>
            <a:pPr marL="325120" lvl="2" indent="0">
              <a:buNone/>
            </a:pPr>
            <a:r>
              <a:rPr lang="en-US" dirty="0" smtClean="0"/>
              <a:t>	Other </a:t>
            </a:r>
            <a:r>
              <a:rPr lang="en-US" dirty="0"/>
              <a:t>people, events, things are what they are and do what </a:t>
            </a:r>
            <a:r>
              <a:rPr lang="en-US" dirty="0" smtClean="0"/>
              <a:t>	they </a:t>
            </a:r>
            <a:r>
              <a:rPr lang="en-US" dirty="0"/>
              <a:t>do, and </a:t>
            </a:r>
            <a:r>
              <a:rPr lang="en-US" i="1" dirty="0"/>
              <a:t>we choose </a:t>
            </a:r>
            <a:r>
              <a:rPr lang="en-US" dirty="0"/>
              <a:t>how we feel about them. </a:t>
            </a:r>
            <a:endParaRPr lang="en-US" dirty="0"/>
          </a:p>
          <a:p>
            <a:pPr marL="274320" lvl="1"/>
            <a:endParaRPr lang="en-US" dirty="0" smtClean="0"/>
          </a:p>
          <a:p>
            <a:pPr marL="274320" lvl="1"/>
            <a:r>
              <a:rPr lang="en-US" dirty="0"/>
              <a:t> Which is to say, stop blaming your parents. </a:t>
            </a:r>
          </a:p>
          <a:p>
            <a:pPr marL="301943" lvl="1" indent="0">
              <a:buNone/>
            </a:pPr>
            <a:r>
              <a:rPr lang="en-US" dirty="0"/>
              <a:t>	Or the daily stresses of life. </a:t>
            </a:r>
          </a:p>
          <a:p>
            <a:pPr marL="301943" lvl="1" indent="0">
              <a:buNone/>
            </a:pPr>
            <a:r>
              <a:rPr lang="en-US" dirty="0"/>
              <a:t>	Or your boss, your job, the government, or the </a:t>
            </a:r>
            <a:r>
              <a:rPr lang="en-US" dirty="0" smtClean="0"/>
              <a:t>weather.</a:t>
            </a:r>
          </a:p>
          <a:p>
            <a:pPr marL="301943" lvl="1" indent="0">
              <a:buNone/>
            </a:pPr>
            <a:endParaRPr lang="en-US" dirty="0" smtClean="0"/>
          </a:p>
          <a:p>
            <a:pPr marL="274320" lvl="1"/>
            <a:r>
              <a:rPr lang="en-US" dirty="0"/>
              <a:t>In spite of any of those circumstances, we </a:t>
            </a:r>
            <a:r>
              <a:rPr lang="en-US" dirty="0" smtClean="0"/>
              <a:t>each have </a:t>
            </a:r>
            <a:r>
              <a:rPr lang="en-US" dirty="0"/>
              <a:t>the power to change our perspective of our </a:t>
            </a:r>
            <a:r>
              <a:rPr lang="en-US" dirty="0" smtClean="0"/>
              <a:t>situation,  </a:t>
            </a:r>
            <a:r>
              <a:rPr lang="en-US" dirty="0"/>
              <a:t>and </a:t>
            </a:r>
            <a:r>
              <a:rPr lang="en-US" dirty="0" smtClean="0"/>
              <a:t>thus change </a:t>
            </a:r>
            <a:r>
              <a:rPr lang="en-US" dirty="0"/>
              <a:t>our feelings about it.</a:t>
            </a:r>
          </a:p>
          <a:p>
            <a:pPr marL="301943" lvl="1" indent="0">
              <a:buNone/>
            </a:pPr>
            <a:endParaRPr lang="en-US" dirty="0" smtClean="0"/>
          </a:p>
        </p:txBody>
      </p:sp>
      <p:sp>
        <p:nvSpPr>
          <p:cNvPr id="3" name="Title 2"/>
          <p:cNvSpPr>
            <a:spLocks noGrp="1"/>
          </p:cNvSpPr>
          <p:nvPr>
            <p:ph type="title"/>
          </p:nvPr>
        </p:nvSpPr>
        <p:spPr/>
        <p:txBody>
          <a:bodyPr/>
          <a:lstStyle/>
          <a:p>
            <a:r>
              <a:rPr lang="en-US" dirty="0" smtClean="0"/>
              <a:t>Responsibility</a:t>
            </a:r>
            <a:endParaRPr lang="en-US" dirty="0"/>
          </a:p>
        </p:txBody>
      </p:sp>
    </p:spTree>
    <p:extLst>
      <p:ext uri="{BB962C8B-B14F-4D97-AF65-F5344CB8AC3E}">
        <p14:creationId xmlns:p14="http://schemas.microsoft.com/office/powerpoint/2010/main" val="2522112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6"/>
            <a:ext cx="7408333" cy="3784327"/>
          </a:xfrm>
        </p:spPr>
        <p:txBody>
          <a:bodyPr>
            <a:normAutofit lnSpcReduction="10000"/>
          </a:bodyPr>
          <a:lstStyle/>
          <a:p>
            <a:r>
              <a:rPr lang="en-US" dirty="0"/>
              <a:t>Sure, there are circumstances in which it is </a:t>
            </a:r>
            <a:r>
              <a:rPr lang="en-US" b="1" i="1" dirty="0"/>
              <a:t>easier to choose</a:t>
            </a:r>
            <a:r>
              <a:rPr lang="en-US" b="1" dirty="0"/>
              <a:t> </a:t>
            </a:r>
            <a:r>
              <a:rPr lang="en-US" dirty="0"/>
              <a:t>a happy perspective and those when it is more challenging to do so, </a:t>
            </a:r>
            <a:endParaRPr lang="en-US" dirty="0" smtClean="0"/>
          </a:p>
          <a:p>
            <a:r>
              <a:rPr lang="en-US" dirty="0"/>
              <a:t>B</a:t>
            </a:r>
            <a:r>
              <a:rPr lang="en-US" dirty="0" smtClean="0"/>
              <a:t>ut </a:t>
            </a:r>
            <a:r>
              <a:rPr lang="en-US" dirty="0"/>
              <a:t>circumstances do not alter the basic concept of Practical </a:t>
            </a:r>
            <a:r>
              <a:rPr lang="en-US" dirty="0" err="1"/>
              <a:t>Perspectivism</a:t>
            </a:r>
            <a:r>
              <a:rPr lang="en-US" dirty="0"/>
              <a:t> which states we have the capacity to choose, period.  </a:t>
            </a:r>
            <a:endParaRPr lang="en-US" dirty="0" smtClean="0"/>
          </a:p>
          <a:p>
            <a:r>
              <a:rPr lang="en-US" dirty="0" smtClean="0"/>
              <a:t>So</a:t>
            </a:r>
            <a:r>
              <a:rPr lang="en-US" dirty="0"/>
              <a:t>, if you’ve ever felt you could, or should, be happier than you are, applying the tenets of Practical </a:t>
            </a:r>
            <a:r>
              <a:rPr lang="en-US" dirty="0" err="1"/>
              <a:t>Perspectivism</a:t>
            </a:r>
            <a:r>
              <a:rPr lang="en-US" dirty="0"/>
              <a:t>, living </a:t>
            </a:r>
            <a:r>
              <a:rPr lang="en-US" dirty="0" err="1"/>
              <a:t>Perspectively</a:t>
            </a:r>
            <a:r>
              <a:rPr lang="en-US" dirty="0"/>
              <a:t>, will help you attain this simple goal. </a:t>
            </a:r>
          </a:p>
        </p:txBody>
      </p:sp>
      <p:sp>
        <p:nvSpPr>
          <p:cNvPr id="3" name="Title 2"/>
          <p:cNvSpPr>
            <a:spLocks noGrp="1"/>
          </p:cNvSpPr>
          <p:nvPr>
            <p:ph type="title"/>
          </p:nvPr>
        </p:nvSpPr>
        <p:spPr/>
        <p:txBody>
          <a:bodyPr/>
          <a:lstStyle/>
          <a:p>
            <a:r>
              <a:rPr lang="en-US" dirty="0" smtClean="0"/>
              <a:t>Circumstances</a:t>
            </a:r>
            <a:endParaRPr lang="en-US" dirty="0"/>
          </a:p>
        </p:txBody>
      </p:sp>
    </p:spTree>
    <p:extLst>
      <p:ext uri="{BB962C8B-B14F-4D97-AF65-F5344CB8AC3E}">
        <p14:creationId xmlns:p14="http://schemas.microsoft.com/office/powerpoint/2010/main" val="3048405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7777" y="2916820"/>
            <a:ext cx="7534514" cy="3542973"/>
          </a:xfrm>
        </p:spPr>
        <p:txBody>
          <a:bodyPr>
            <a:normAutofit/>
          </a:bodyPr>
          <a:lstStyle/>
          <a:p>
            <a:r>
              <a:rPr lang="en-US" dirty="0"/>
              <a:t>Applied to daily life, Practical </a:t>
            </a:r>
            <a:r>
              <a:rPr lang="en-US" dirty="0" err="1"/>
              <a:t>Perspectivism</a:t>
            </a:r>
            <a:r>
              <a:rPr lang="en-US" dirty="0"/>
              <a:t> is a simple tool, a mindset, easy to employ, and the more you use it, the easier it gets to use and the greater effect it has on your moment to moment affect and effect.  In short, living </a:t>
            </a:r>
            <a:r>
              <a:rPr lang="en-US" dirty="0" err="1"/>
              <a:t>Perspectively</a:t>
            </a:r>
            <a:r>
              <a:rPr lang="en-US" dirty="0"/>
              <a:t> is a way of life.</a:t>
            </a:r>
          </a:p>
          <a:p>
            <a:pPr marL="0" indent="0">
              <a:buNone/>
            </a:pPr>
            <a:r>
              <a:rPr lang="en-US" dirty="0"/>
              <a:t/>
            </a:r>
            <a:br>
              <a:rPr lang="en-US" dirty="0"/>
            </a:br>
            <a:endParaRPr lang="en-US" dirty="0"/>
          </a:p>
        </p:txBody>
      </p:sp>
      <p:sp>
        <p:nvSpPr>
          <p:cNvPr id="3" name="Title 2"/>
          <p:cNvSpPr>
            <a:spLocks noGrp="1"/>
          </p:cNvSpPr>
          <p:nvPr>
            <p:ph type="title"/>
          </p:nvPr>
        </p:nvSpPr>
        <p:spPr/>
        <p:txBody>
          <a:bodyPr/>
          <a:lstStyle/>
          <a:p>
            <a:r>
              <a:rPr lang="en-US" dirty="0" smtClean="0"/>
              <a:t>A Way of Life</a:t>
            </a:r>
            <a:endParaRPr lang="en-US" dirty="0"/>
          </a:p>
        </p:txBody>
      </p:sp>
    </p:spTree>
    <p:extLst>
      <p:ext uri="{BB962C8B-B14F-4D97-AF65-F5344CB8AC3E}">
        <p14:creationId xmlns:p14="http://schemas.microsoft.com/office/powerpoint/2010/main" val="35207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2800" dirty="0" err="1"/>
              <a:t>Perspectivism</a:t>
            </a:r>
            <a:r>
              <a:rPr lang="en-US" sz="2800" dirty="0"/>
              <a:t> is a philosophical concept primarily attributed to </a:t>
            </a:r>
            <a:r>
              <a:rPr lang="en-US" sz="2800" dirty="0" smtClean="0"/>
              <a:t>Friedrich Nietzsche</a:t>
            </a:r>
            <a:endParaRPr lang="en-US" sz="2800" dirty="0" smtClean="0"/>
          </a:p>
          <a:p>
            <a:pPr lvl="1"/>
            <a:r>
              <a:rPr lang="en-US" sz="2600" dirty="0" smtClean="0"/>
              <a:t>principally </a:t>
            </a:r>
            <a:r>
              <a:rPr lang="en-US" sz="2600" dirty="0"/>
              <a:t>introduced </a:t>
            </a:r>
            <a:r>
              <a:rPr lang="en-US" sz="2600" dirty="0" smtClean="0"/>
              <a:t>in: </a:t>
            </a:r>
            <a:r>
              <a:rPr lang="en-US" sz="2600" i="1" dirty="0" smtClean="0"/>
              <a:t>On </a:t>
            </a:r>
            <a:r>
              <a:rPr lang="en-US" sz="2600" i="1" dirty="0"/>
              <a:t>the Genealogy of </a:t>
            </a:r>
            <a:r>
              <a:rPr lang="en-US" sz="2600" i="1" dirty="0" smtClean="0"/>
              <a:t>Morality</a:t>
            </a:r>
            <a:endParaRPr lang="en-US" sz="2600" dirty="0" smtClean="0"/>
          </a:p>
          <a:p>
            <a:pPr lvl="1"/>
            <a:r>
              <a:rPr lang="en-US" sz="2600" dirty="0" smtClean="0"/>
              <a:t>philosophers </a:t>
            </a:r>
            <a:r>
              <a:rPr lang="en-US" sz="2600" dirty="0"/>
              <a:t>as far back as Plato are associated with the concept.  </a:t>
            </a:r>
            <a:endParaRPr lang="en-US" sz="2600" dirty="0" smtClean="0"/>
          </a:p>
          <a:p>
            <a:pPr marL="301943" lvl="1" indent="0">
              <a:buNone/>
            </a:pPr>
            <a:endParaRPr lang="en-US" sz="2600" dirty="0" smtClean="0"/>
          </a:p>
          <a:p>
            <a:pPr marL="301943" lvl="1" indent="0">
              <a:buNone/>
            </a:pPr>
            <a:r>
              <a:rPr lang="en-US" sz="2600" dirty="0" smtClean="0"/>
              <a:t>Nietzsche </a:t>
            </a:r>
            <a:r>
              <a:rPr lang="en-US" sz="2600" dirty="0"/>
              <a:t>wrote</a:t>
            </a:r>
            <a:r>
              <a:rPr lang="en-US" sz="2600" dirty="0" smtClean="0"/>
              <a:t>:</a:t>
            </a:r>
          </a:p>
          <a:p>
            <a:endParaRPr lang="en-US" sz="2800" dirty="0"/>
          </a:p>
          <a:p>
            <a:r>
              <a:rPr lang="en-US" sz="2800" i="1" dirty="0"/>
              <a:t>“There is only </a:t>
            </a:r>
            <a:r>
              <a:rPr lang="en-US" sz="2800" b="1" i="1" dirty="0"/>
              <a:t>perspectival</a:t>
            </a:r>
            <a:r>
              <a:rPr lang="en-US" sz="2800" i="1" dirty="0"/>
              <a:t> seeing, only </a:t>
            </a:r>
            <a:r>
              <a:rPr lang="en-US" sz="2800" b="1" i="1" dirty="0"/>
              <a:t>perspectival</a:t>
            </a:r>
            <a:r>
              <a:rPr lang="en-US" sz="2800" i="1" dirty="0"/>
              <a:t> “knowing”; and the more affects we allow to speak about a matter, </a:t>
            </a:r>
            <a:r>
              <a:rPr lang="en-US" sz="2800" b="1" i="1" dirty="0"/>
              <a:t>the more eyes</a:t>
            </a:r>
            <a:r>
              <a:rPr lang="en-US" sz="2800" i="1" dirty="0"/>
              <a:t>, different eyes, </a:t>
            </a:r>
            <a:r>
              <a:rPr lang="en-US" sz="2800" b="1" i="1" dirty="0"/>
              <a:t>we know how to bring to bear on one and the same matter, that much more complete will our “concept” of this matter, our “objectivity” be</a:t>
            </a:r>
            <a:r>
              <a:rPr lang="en-US" sz="2800" i="1" dirty="0" smtClean="0"/>
              <a:t>.”</a:t>
            </a:r>
            <a:endParaRPr lang="en-US" dirty="0"/>
          </a:p>
        </p:txBody>
      </p:sp>
      <p:sp>
        <p:nvSpPr>
          <p:cNvPr id="3" name="Title 2"/>
          <p:cNvSpPr>
            <a:spLocks noGrp="1"/>
          </p:cNvSpPr>
          <p:nvPr>
            <p:ph type="title"/>
          </p:nvPr>
        </p:nvSpPr>
        <p:spPr/>
        <p:txBody>
          <a:bodyPr/>
          <a:lstStyle/>
          <a:p>
            <a:r>
              <a:rPr lang="en-US" dirty="0" err="1" smtClean="0"/>
              <a:t>Perspectivism</a:t>
            </a:r>
            <a:endParaRPr lang="en-US" dirty="0"/>
          </a:p>
        </p:txBody>
      </p:sp>
    </p:spTree>
    <p:extLst>
      <p:ext uri="{BB962C8B-B14F-4D97-AF65-F5344CB8AC3E}">
        <p14:creationId xmlns:p14="http://schemas.microsoft.com/office/powerpoint/2010/main" val="427629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905245"/>
            <a:ext cx="8229599" cy="3321935"/>
          </a:xfrm>
        </p:spPr>
        <p:txBody>
          <a:bodyPr>
            <a:normAutofit lnSpcReduction="10000"/>
          </a:bodyPr>
          <a:lstStyle/>
          <a:p>
            <a:r>
              <a:rPr lang="en-US" sz="2000" dirty="0" smtClean="0"/>
              <a:t>Truth </a:t>
            </a:r>
            <a:r>
              <a:rPr lang="en-US" sz="2000" dirty="0"/>
              <a:t>– in the sense of values, morals, perceptions of good and bad - is </a:t>
            </a:r>
            <a:r>
              <a:rPr lang="en-US" sz="2000" dirty="0" smtClean="0"/>
              <a:t> subjective: </a:t>
            </a:r>
            <a:r>
              <a:rPr lang="en-US" sz="2000" dirty="0"/>
              <a:t>that is, it all depends on how you look at </a:t>
            </a:r>
            <a:r>
              <a:rPr lang="en-US" sz="2000" dirty="0" smtClean="0"/>
              <a:t>something: on man’s meat is another man’s poison…</a:t>
            </a:r>
            <a:endParaRPr lang="en-US" sz="2000" dirty="0"/>
          </a:p>
          <a:p>
            <a:endParaRPr lang="en-US" sz="2000" dirty="0"/>
          </a:p>
          <a:p>
            <a:pPr marL="274320" lvl="1"/>
            <a:r>
              <a:rPr lang="en-US" sz="2000" dirty="0"/>
              <a:t>Did you ever play the game, sometimes called Thorns and Roses? You know, where you say what’s good about something and what’s bad about it?  That’s a version of </a:t>
            </a:r>
            <a:r>
              <a:rPr lang="en-US" sz="2000" dirty="0" err="1"/>
              <a:t>Perspectivist</a:t>
            </a:r>
            <a:r>
              <a:rPr lang="en-US" sz="2000" dirty="0"/>
              <a:t> thinking. </a:t>
            </a:r>
            <a:endParaRPr lang="en-US" sz="2000" dirty="0" smtClean="0"/>
          </a:p>
          <a:p>
            <a:pPr marL="0" lvl="1" indent="0">
              <a:buNone/>
            </a:pPr>
            <a:endParaRPr lang="en-US" sz="2000" dirty="0" smtClean="0"/>
          </a:p>
          <a:p>
            <a:pPr marL="274320" lvl="1"/>
            <a:r>
              <a:rPr lang="en-US" sz="2000" dirty="0"/>
              <a:t>Or as Shakespeare </a:t>
            </a:r>
            <a:r>
              <a:rPr lang="en-US" sz="2000" dirty="0" smtClean="0"/>
              <a:t>wrote in </a:t>
            </a:r>
            <a:r>
              <a:rPr lang="en-US" sz="2000" dirty="0"/>
              <a:t>Hamlet, </a:t>
            </a:r>
            <a:r>
              <a:rPr lang="en-US" sz="2000" dirty="0" smtClean="0"/>
              <a:t>“…there’s </a:t>
            </a:r>
            <a:r>
              <a:rPr lang="en-US" sz="2000" dirty="0"/>
              <a:t>nothing either good or bad, but thinking makes it so.” </a:t>
            </a:r>
          </a:p>
          <a:p>
            <a:pPr marL="274320" lvl="1"/>
            <a:endParaRPr lang="en-US" sz="1800" dirty="0"/>
          </a:p>
          <a:p>
            <a:pPr marL="301943" lvl="1" indent="0">
              <a:buNone/>
            </a:pPr>
            <a:endParaRPr lang="en-US" sz="1800" dirty="0" smtClean="0"/>
          </a:p>
        </p:txBody>
      </p:sp>
      <p:sp>
        <p:nvSpPr>
          <p:cNvPr id="3" name="Title 2"/>
          <p:cNvSpPr>
            <a:spLocks noGrp="1"/>
          </p:cNvSpPr>
          <p:nvPr>
            <p:ph type="title"/>
          </p:nvPr>
        </p:nvSpPr>
        <p:spPr/>
        <p:txBody>
          <a:bodyPr/>
          <a:lstStyle/>
          <a:p>
            <a:r>
              <a:rPr lang="en-US" dirty="0" smtClean="0"/>
              <a:t>Nietzsche Explained</a:t>
            </a:r>
            <a:endParaRPr lang="en-US" dirty="0"/>
          </a:p>
        </p:txBody>
      </p:sp>
    </p:spTree>
    <p:extLst>
      <p:ext uri="{BB962C8B-B14F-4D97-AF65-F5344CB8AC3E}">
        <p14:creationId xmlns:p14="http://schemas.microsoft.com/office/powerpoint/2010/main" val="2249664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824223"/>
            <a:ext cx="7408333" cy="3301940"/>
          </a:xfrm>
        </p:spPr>
        <p:txBody>
          <a:bodyPr>
            <a:normAutofit fontScale="92500" lnSpcReduction="10000"/>
          </a:bodyPr>
          <a:lstStyle/>
          <a:p>
            <a:r>
              <a:rPr lang="en-US" sz="2200" dirty="0"/>
              <a:t>Now sure, there are </a:t>
            </a:r>
            <a:r>
              <a:rPr lang="en-US" sz="2200" dirty="0" smtClean="0"/>
              <a:t>ideas we </a:t>
            </a:r>
            <a:r>
              <a:rPr lang="en-US" sz="2200" dirty="0"/>
              <a:t>can all agree on for general </a:t>
            </a:r>
            <a:r>
              <a:rPr lang="en-US" sz="2200" dirty="0" smtClean="0"/>
              <a:t>purposes:</a:t>
            </a:r>
          </a:p>
          <a:p>
            <a:pPr lvl="1"/>
            <a:r>
              <a:rPr lang="en-US" dirty="0" smtClean="0"/>
              <a:t>a </a:t>
            </a:r>
            <a:r>
              <a:rPr lang="en-US" dirty="0"/>
              <a:t>stone is hard and water is soft</a:t>
            </a:r>
            <a:r>
              <a:rPr lang="en-US" dirty="0" smtClean="0"/>
              <a:t>…</a:t>
            </a:r>
          </a:p>
          <a:p>
            <a:pPr lvl="1"/>
            <a:r>
              <a:rPr lang="en-US" dirty="0" smtClean="0"/>
              <a:t>but </a:t>
            </a:r>
            <a:r>
              <a:rPr lang="en-US" dirty="0"/>
              <a:t>belly flop off the high diving board and even the pool doesn’t seem so soft after </a:t>
            </a:r>
            <a:r>
              <a:rPr lang="en-US" dirty="0" smtClean="0"/>
              <a:t>all.</a:t>
            </a:r>
            <a:endParaRPr lang="en-US" dirty="0"/>
          </a:p>
          <a:p>
            <a:pPr marL="274320" lvl="1"/>
            <a:r>
              <a:rPr lang="en-US" dirty="0"/>
              <a:t>So </a:t>
            </a:r>
            <a:r>
              <a:rPr lang="en-US" dirty="0" err="1"/>
              <a:t>Perspectivism</a:t>
            </a:r>
            <a:r>
              <a:rPr lang="en-US" dirty="0"/>
              <a:t> may still be in play even, at times, in things we can generally agree on. </a:t>
            </a:r>
          </a:p>
          <a:p>
            <a:r>
              <a:rPr lang="en-US" sz="2200" dirty="0" smtClean="0"/>
              <a:t>In </a:t>
            </a:r>
            <a:r>
              <a:rPr lang="en-US" sz="2200" dirty="0"/>
              <a:t>a nutshell, we can say the essence of most scenarios and situations in life depend on how one looks at it - not so </a:t>
            </a:r>
            <a:r>
              <a:rPr lang="en-US" sz="2200" dirty="0" smtClean="0"/>
              <a:t>earth-shattering… </a:t>
            </a:r>
            <a:r>
              <a:rPr lang="en-US" sz="2200" dirty="0"/>
              <a:t> </a:t>
            </a:r>
          </a:p>
          <a:p>
            <a:pPr marL="0" indent="0">
              <a:buNone/>
            </a:pPr>
            <a:endParaRPr lang="en-US" dirty="0"/>
          </a:p>
        </p:txBody>
      </p:sp>
      <p:sp>
        <p:nvSpPr>
          <p:cNvPr id="3" name="Title 2"/>
          <p:cNvSpPr>
            <a:spLocks noGrp="1"/>
          </p:cNvSpPr>
          <p:nvPr>
            <p:ph type="title"/>
          </p:nvPr>
        </p:nvSpPr>
        <p:spPr/>
        <p:txBody>
          <a:bodyPr/>
          <a:lstStyle/>
          <a:p>
            <a:r>
              <a:rPr lang="en-US" dirty="0" smtClean="0"/>
              <a:t>“Facts”</a:t>
            </a:r>
            <a:endParaRPr lang="en-US" dirty="0"/>
          </a:p>
        </p:txBody>
      </p:sp>
    </p:spTree>
    <p:extLst>
      <p:ext uri="{BB962C8B-B14F-4D97-AF65-F5344CB8AC3E}">
        <p14:creationId xmlns:p14="http://schemas.microsoft.com/office/powerpoint/2010/main" val="2633911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How </a:t>
            </a:r>
            <a:r>
              <a:rPr lang="en-US" dirty="0"/>
              <a:t>do we live </a:t>
            </a:r>
            <a:r>
              <a:rPr lang="en-US" dirty="0" err="1"/>
              <a:t>Perspectively</a:t>
            </a:r>
            <a:r>
              <a:rPr lang="en-US" dirty="0"/>
              <a:t>? </a:t>
            </a:r>
            <a:r>
              <a:rPr lang="en-US" dirty="0"/>
              <a:t>How do we do this practically? How </a:t>
            </a:r>
            <a:r>
              <a:rPr lang="en-US" dirty="0"/>
              <a:t>can </a:t>
            </a:r>
            <a:r>
              <a:rPr lang="en-US" b="1" i="1" dirty="0"/>
              <a:t>you</a:t>
            </a:r>
            <a:r>
              <a:rPr lang="en-US" i="1" dirty="0"/>
              <a:t> </a:t>
            </a:r>
            <a:r>
              <a:rPr lang="en-US" dirty="0"/>
              <a:t>be a </a:t>
            </a:r>
            <a:r>
              <a:rPr lang="en-US" dirty="0" err="1"/>
              <a:t>Perspectivist</a:t>
            </a:r>
            <a:r>
              <a:rPr lang="en-US" dirty="0"/>
              <a:t>? </a:t>
            </a:r>
            <a:br>
              <a:rPr lang="en-US" dirty="0"/>
            </a:br>
            <a:endParaRPr lang="en-US" dirty="0"/>
          </a:p>
          <a:p>
            <a:r>
              <a:rPr lang="en-US" dirty="0"/>
              <a:t>Being a </a:t>
            </a:r>
            <a:r>
              <a:rPr lang="en-US" dirty="0" err="1"/>
              <a:t>Perspectivist</a:t>
            </a:r>
            <a:r>
              <a:rPr lang="en-US" dirty="0"/>
              <a:t> entails accepting three basic notions: </a:t>
            </a:r>
          </a:p>
          <a:p>
            <a:pPr lvl="1"/>
            <a:r>
              <a:rPr lang="en-US" dirty="0"/>
              <a:t>We </a:t>
            </a:r>
            <a:r>
              <a:rPr lang="en-US" dirty="0" smtClean="0"/>
              <a:t>(can consciously) choose </a:t>
            </a:r>
            <a:r>
              <a:rPr lang="en-US" dirty="0"/>
              <a:t>our perspectives;</a:t>
            </a:r>
          </a:p>
          <a:p>
            <a:pPr lvl="1"/>
            <a:r>
              <a:rPr lang="en-US" dirty="0"/>
              <a:t>Our feelings are affected by our perspectives;</a:t>
            </a:r>
          </a:p>
          <a:p>
            <a:pPr lvl="1"/>
            <a:r>
              <a:rPr lang="en-US" dirty="0"/>
              <a:t>We are responsible for our choices.</a:t>
            </a:r>
          </a:p>
          <a:p>
            <a:endParaRPr lang="en-US" dirty="0"/>
          </a:p>
        </p:txBody>
      </p:sp>
      <p:sp>
        <p:nvSpPr>
          <p:cNvPr id="3" name="Title 2"/>
          <p:cNvSpPr>
            <a:spLocks noGrp="1"/>
          </p:cNvSpPr>
          <p:nvPr>
            <p:ph type="title"/>
          </p:nvPr>
        </p:nvSpPr>
        <p:spPr/>
        <p:txBody>
          <a:bodyPr/>
          <a:lstStyle/>
          <a:p>
            <a:r>
              <a:rPr lang="en-US" dirty="0" smtClean="0"/>
              <a:t>Living </a:t>
            </a:r>
            <a:r>
              <a:rPr lang="en-US" dirty="0" err="1" smtClean="0"/>
              <a:t>Perspectively</a:t>
            </a:r>
            <a:endParaRPr lang="en-US" dirty="0"/>
          </a:p>
        </p:txBody>
      </p:sp>
    </p:spTree>
    <p:extLst>
      <p:ext uri="{BB962C8B-B14F-4D97-AF65-F5344CB8AC3E}">
        <p14:creationId xmlns:p14="http://schemas.microsoft.com/office/powerpoint/2010/main" val="1295262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2647" y="2675467"/>
            <a:ext cx="8558088" cy="3450696"/>
          </a:xfrm>
        </p:spPr>
        <p:txBody>
          <a:bodyPr>
            <a:normAutofit/>
          </a:bodyPr>
          <a:lstStyle/>
          <a:p>
            <a:pPr marL="0" indent="0" algn="ctr">
              <a:buNone/>
            </a:pPr>
            <a:endParaRPr lang="en-US" dirty="0" smtClean="0"/>
          </a:p>
          <a:p>
            <a:pPr marL="0" indent="0" algn="ctr">
              <a:buNone/>
            </a:pPr>
            <a:r>
              <a:rPr lang="en-US" dirty="0" smtClean="0"/>
              <a:t>Jeffrey </a:t>
            </a:r>
            <a:r>
              <a:rPr lang="en-US" dirty="0"/>
              <a:t>Zahn, </a:t>
            </a:r>
            <a:r>
              <a:rPr lang="en-US" dirty="0" smtClean="0"/>
              <a:t>MD</a:t>
            </a:r>
          </a:p>
          <a:p>
            <a:pPr marL="0" indent="0" algn="ctr">
              <a:buNone/>
            </a:pPr>
            <a:r>
              <a:rPr lang="en-US" dirty="0"/>
              <a:t>Assistant </a:t>
            </a:r>
            <a:r>
              <a:rPr lang="en-US" dirty="0" smtClean="0"/>
              <a:t>Professor</a:t>
            </a:r>
            <a:endParaRPr lang="en-US" dirty="0"/>
          </a:p>
          <a:p>
            <a:pPr marL="0" indent="0" algn="ctr">
              <a:buNone/>
            </a:pPr>
            <a:r>
              <a:rPr lang="en-US" dirty="0"/>
              <a:t>Obstetric Anesthesiologist</a:t>
            </a:r>
          </a:p>
          <a:p>
            <a:pPr marL="0" indent="0" algn="ctr">
              <a:buNone/>
            </a:pPr>
            <a:r>
              <a:rPr lang="en-US" dirty="0"/>
              <a:t>Associate Director </a:t>
            </a:r>
            <a:r>
              <a:rPr lang="en-US" dirty="0" smtClean="0"/>
              <a:t>- Obstetric </a:t>
            </a:r>
            <a:r>
              <a:rPr lang="en-US" dirty="0"/>
              <a:t>Anesthesia Fellowship</a:t>
            </a:r>
          </a:p>
          <a:p>
            <a:pPr marL="0" indent="0" algn="ctr">
              <a:buNone/>
            </a:pPr>
            <a:r>
              <a:rPr lang="en-US" dirty="0" smtClean="0"/>
              <a:t>Department </a:t>
            </a:r>
            <a:r>
              <a:rPr lang="en-US" dirty="0"/>
              <a:t>of Anesthesiology, Perioperative and </a:t>
            </a:r>
            <a:r>
              <a:rPr lang="en-US" dirty="0" smtClean="0"/>
              <a:t>Pain Medicine</a:t>
            </a:r>
            <a:endParaRPr lang="en-US" dirty="0"/>
          </a:p>
          <a:p>
            <a:pPr marL="0" indent="0" algn="ctr">
              <a:buNone/>
            </a:pPr>
            <a:r>
              <a:rPr lang="en-US" dirty="0"/>
              <a:t>Icahn School of Medicine at Mount Sinai</a:t>
            </a:r>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Mindfulness and Well-being</a:t>
            </a:r>
            <a:r>
              <a:rPr lang="en-US" dirty="0"/>
              <a:t/>
            </a:r>
            <a:br>
              <a:rPr lang="en-US" dirty="0"/>
            </a:br>
            <a:r>
              <a:rPr lang="en-US" dirty="0" smtClean="0"/>
              <a:t>Choosing Happiness</a:t>
            </a:r>
            <a:br>
              <a:rPr lang="en-US" dirty="0" smtClean="0"/>
            </a:br>
            <a:endParaRPr lang="en-US" dirty="0"/>
          </a:p>
        </p:txBody>
      </p:sp>
    </p:spTree>
    <p:extLst>
      <p:ext uri="{BB962C8B-B14F-4D97-AF65-F5344CB8AC3E}">
        <p14:creationId xmlns:p14="http://schemas.microsoft.com/office/powerpoint/2010/main" val="302708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673600"/>
          </a:xfrm>
        </p:spPr>
        <p:txBody>
          <a:bodyPr>
            <a:normAutofit fontScale="92500" lnSpcReduction="20000"/>
          </a:bodyPr>
          <a:lstStyle/>
          <a:p>
            <a:r>
              <a:rPr lang="en-US" dirty="0"/>
              <a:t>Quite simply, </a:t>
            </a:r>
            <a:r>
              <a:rPr lang="en-US" dirty="0" smtClean="0"/>
              <a:t>if:</a:t>
            </a:r>
          </a:p>
          <a:p>
            <a:pPr lvl="1"/>
            <a:r>
              <a:rPr lang="en-US" sz="2400" dirty="0"/>
              <a:t>W</a:t>
            </a:r>
            <a:r>
              <a:rPr lang="en-US" sz="2400" dirty="0" smtClean="0"/>
              <a:t>e </a:t>
            </a:r>
            <a:r>
              <a:rPr lang="en-US" sz="2400" dirty="0"/>
              <a:t>are responsible for our own </a:t>
            </a:r>
            <a:r>
              <a:rPr lang="en-US" sz="2400" dirty="0" smtClean="0"/>
              <a:t>perspectives; and, </a:t>
            </a:r>
            <a:endParaRPr lang="en-US" sz="2400" dirty="0" smtClean="0"/>
          </a:p>
          <a:p>
            <a:pPr lvl="1"/>
            <a:r>
              <a:rPr lang="en-US" sz="2400" dirty="0"/>
              <a:t>W</a:t>
            </a:r>
            <a:r>
              <a:rPr lang="en-US" sz="2400" dirty="0" smtClean="0"/>
              <a:t>e </a:t>
            </a:r>
            <a:r>
              <a:rPr lang="en-US" sz="2400" dirty="0"/>
              <a:t>can choose how we want to view anything in our lives, </a:t>
            </a:r>
            <a:r>
              <a:rPr lang="en-US" sz="2400" dirty="0" smtClean="0"/>
              <a:t>then:</a:t>
            </a:r>
            <a:endParaRPr lang="en-US" sz="2400" dirty="0" smtClean="0"/>
          </a:p>
          <a:p>
            <a:pPr lvl="2"/>
            <a:r>
              <a:rPr lang="en-US" sz="2400" dirty="0"/>
              <a:t>W</a:t>
            </a:r>
            <a:r>
              <a:rPr lang="en-US" sz="2400" dirty="0" smtClean="0"/>
              <a:t>e </a:t>
            </a:r>
            <a:r>
              <a:rPr lang="en-US" sz="2400" dirty="0"/>
              <a:t>can </a:t>
            </a:r>
            <a:r>
              <a:rPr lang="en-US" sz="2400" b="1" dirty="0"/>
              <a:t>choose</a:t>
            </a:r>
            <a:r>
              <a:rPr lang="en-US" sz="2400" dirty="0"/>
              <a:t> perspectives that allow us to feel happy, or simply feel happy about the perspectives we choose, </a:t>
            </a:r>
            <a:endParaRPr lang="en-US" sz="2400" dirty="0" smtClean="0"/>
          </a:p>
          <a:p>
            <a:pPr lvl="2"/>
            <a:r>
              <a:rPr lang="en-US" sz="2400" dirty="0"/>
              <a:t>B</a:t>
            </a:r>
            <a:r>
              <a:rPr lang="en-US" sz="2400" dirty="0" smtClean="0"/>
              <a:t>y </a:t>
            </a:r>
            <a:r>
              <a:rPr lang="en-US" sz="2400" dirty="0"/>
              <a:t>definition our well-being, our sense of contentment, is increased.</a:t>
            </a:r>
          </a:p>
          <a:p>
            <a:pPr marL="0" indent="0">
              <a:buNone/>
            </a:pPr>
            <a:r>
              <a:rPr lang="en-US" dirty="0"/>
              <a:t/>
            </a:r>
            <a:br>
              <a:rPr lang="en-US" dirty="0"/>
            </a:br>
            <a:endParaRPr lang="en-US" dirty="0"/>
          </a:p>
        </p:txBody>
      </p:sp>
      <p:sp>
        <p:nvSpPr>
          <p:cNvPr id="3" name="Title 2"/>
          <p:cNvSpPr>
            <a:spLocks noGrp="1"/>
          </p:cNvSpPr>
          <p:nvPr>
            <p:ph type="title"/>
          </p:nvPr>
        </p:nvSpPr>
        <p:spPr/>
        <p:txBody>
          <a:bodyPr/>
          <a:lstStyle/>
          <a:p>
            <a:r>
              <a:rPr lang="en-US" dirty="0" smtClean="0"/>
              <a:t>Responsibility and Choice</a:t>
            </a:r>
            <a:endParaRPr lang="en-US" dirty="0"/>
          </a:p>
        </p:txBody>
      </p:sp>
    </p:spTree>
    <p:extLst>
      <p:ext uri="{BB962C8B-B14F-4D97-AF65-F5344CB8AC3E}">
        <p14:creationId xmlns:p14="http://schemas.microsoft.com/office/powerpoint/2010/main" val="233622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23600"/>
            <a:ext cx="7408333" cy="4182533"/>
          </a:xfrm>
        </p:spPr>
        <p:txBody>
          <a:bodyPr>
            <a:normAutofit fontScale="92500"/>
          </a:bodyPr>
          <a:lstStyle/>
          <a:p>
            <a:r>
              <a:rPr lang="en-US" dirty="0"/>
              <a:t>Whenever you are faced with </a:t>
            </a:r>
            <a:r>
              <a:rPr lang="en-US" dirty="0" smtClean="0"/>
              <a:t>trouble</a:t>
            </a:r>
            <a:r>
              <a:rPr lang="en-US" dirty="0"/>
              <a:t>, sadness, </a:t>
            </a:r>
            <a:r>
              <a:rPr lang="en-US" dirty="0" smtClean="0"/>
              <a:t>distress - remember </a:t>
            </a:r>
            <a:r>
              <a:rPr lang="en-US" dirty="0"/>
              <a:t>another time you were feeling similarly, and remember that those feelings passed, subsided, ended.  </a:t>
            </a:r>
            <a:endParaRPr lang="en-US" dirty="0" smtClean="0"/>
          </a:p>
          <a:p>
            <a:r>
              <a:rPr lang="en-US" dirty="0" smtClean="0"/>
              <a:t>And </a:t>
            </a:r>
            <a:r>
              <a:rPr lang="en-US" dirty="0"/>
              <a:t>then imagine how you will feel when this situation </a:t>
            </a:r>
            <a:r>
              <a:rPr lang="en-US" dirty="0" smtClean="0"/>
              <a:t>ends </a:t>
            </a:r>
            <a:r>
              <a:rPr lang="en-US" dirty="0"/>
              <a:t>as well, and have faith that just like last time, and the times before that, you came out on the other side - and you will again. </a:t>
            </a:r>
          </a:p>
          <a:p>
            <a:r>
              <a:rPr lang="en-US" dirty="0"/>
              <a:t>Then, focus on feeling that way now.  Happy, at peace, or content again. Look at your present situation from your future self (it’s almost like time travelling), and you can be there </a:t>
            </a:r>
            <a:r>
              <a:rPr lang="en-US" i="1" dirty="0"/>
              <a:t>now</a:t>
            </a:r>
            <a:r>
              <a:rPr lang="en-US" dirty="0" smtClean="0"/>
              <a: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How it Works</a:t>
            </a:r>
            <a:endParaRPr lang="en-US" dirty="0"/>
          </a:p>
        </p:txBody>
      </p:sp>
    </p:spTree>
    <p:extLst>
      <p:ext uri="{BB962C8B-B14F-4D97-AF65-F5344CB8AC3E}">
        <p14:creationId xmlns:p14="http://schemas.microsoft.com/office/powerpoint/2010/main" val="827579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2804" y="2675467"/>
            <a:ext cx="7968343" cy="3450696"/>
          </a:xfrm>
        </p:spPr>
        <p:txBody>
          <a:bodyPr>
            <a:normAutofit fontScale="85000" lnSpcReduction="10000"/>
          </a:bodyPr>
          <a:lstStyle/>
          <a:p>
            <a:r>
              <a:rPr lang="en-US" dirty="0"/>
              <a:t>We actually choose our outlooks all the time without even thinking about it. For example: </a:t>
            </a:r>
            <a:endParaRPr lang="en-US" dirty="0" smtClean="0"/>
          </a:p>
          <a:p>
            <a:r>
              <a:rPr lang="en-US" dirty="0" smtClean="0"/>
              <a:t>Every </a:t>
            </a:r>
            <a:r>
              <a:rPr lang="en-US" dirty="0"/>
              <a:t>time you get up in the morning to go to school or work and you’re tired… you think to yourself you don’t want to go.  How does that feel? It sucks and feels crappy. </a:t>
            </a:r>
            <a:endParaRPr lang="en-US" dirty="0" smtClean="0"/>
          </a:p>
          <a:p>
            <a:r>
              <a:rPr lang="en-US" dirty="0" smtClean="0"/>
              <a:t>Then </a:t>
            </a:r>
            <a:r>
              <a:rPr lang="en-US" dirty="0"/>
              <a:t>you get caught up thinking about your day: what </a:t>
            </a:r>
            <a:r>
              <a:rPr lang="en-US" dirty="0" smtClean="0"/>
              <a:t>you’re </a:t>
            </a:r>
            <a:r>
              <a:rPr lang="en-US" dirty="0"/>
              <a:t>going to do, who you’re working with, what you’re doing after work…and suddenly, without even realizing you’ve done it, you’ve looked at your day with an entirely different Perspective.  </a:t>
            </a:r>
            <a:endParaRPr lang="en-US" dirty="0" smtClean="0"/>
          </a:p>
          <a:p>
            <a:r>
              <a:rPr lang="en-US" dirty="0" smtClean="0"/>
              <a:t>Oh</a:t>
            </a:r>
            <a:r>
              <a:rPr lang="en-US" dirty="0"/>
              <a:t>, it may not be a happier one yet – but you’ve given proof to the idea we can, and do, change our perspectives ALL THE TIME</a:t>
            </a:r>
            <a:r>
              <a:rPr lang="en-US" dirty="0" smtClean="0"/>
              <a:t>!</a:t>
            </a:r>
            <a:endParaRPr lang="en-US" dirty="0"/>
          </a:p>
        </p:txBody>
      </p:sp>
      <p:sp>
        <p:nvSpPr>
          <p:cNvPr id="3" name="Title 2"/>
          <p:cNvSpPr>
            <a:spLocks noGrp="1"/>
          </p:cNvSpPr>
          <p:nvPr>
            <p:ph type="title"/>
          </p:nvPr>
        </p:nvSpPr>
        <p:spPr/>
        <p:txBody>
          <a:bodyPr/>
          <a:lstStyle/>
          <a:p>
            <a:r>
              <a:rPr lang="en-US" dirty="0" smtClean="0"/>
              <a:t>Choosing Perspectives</a:t>
            </a:r>
            <a:endParaRPr lang="en-US" dirty="0"/>
          </a:p>
        </p:txBody>
      </p:sp>
    </p:spTree>
    <p:extLst>
      <p:ext uri="{BB962C8B-B14F-4D97-AF65-F5344CB8AC3E}">
        <p14:creationId xmlns:p14="http://schemas.microsoft.com/office/powerpoint/2010/main" val="1699483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12648"/>
            <a:ext cx="8229600" cy="3669175"/>
          </a:xfrm>
        </p:spPr>
        <p:txBody>
          <a:bodyPr>
            <a:noAutofit/>
          </a:bodyPr>
          <a:lstStyle/>
          <a:p>
            <a:r>
              <a:rPr lang="en-US" sz="2000" dirty="0"/>
              <a:t>There’s no reason to feel weird or guilty about doing this consciously since we all already do it subconsciously.  </a:t>
            </a:r>
            <a:endParaRPr lang="en-US" sz="2000" dirty="0" smtClean="0"/>
          </a:p>
          <a:p>
            <a:r>
              <a:rPr lang="en-US" sz="2000" dirty="0" smtClean="0"/>
              <a:t>There’s </a:t>
            </a:r>
            <a:r>
              <a:rPr lang="en-US" sz="2000" dirty="0"/>
              <a:t>no rule that says you must be unhappy about something for a prescribed amount of </a:t>
            </a:r>
            <a:r>
              <a:rPr lang="en-US" sz="2000" dirty="0" smtClean="0"/>
              <a:t>time.  </a:t>
            </a:r>
          </a:p>
          <a:p>
            <a:r>
              <a:rPr lang="en-US" sz="2000" dirty="0" smtClean="0"/>
              <a:t>After </a:t>
            </a:r>
            <a:r>
              <a:rPr lang="en-US" sz="2000" dirty="0"/>
              <a:t>some period of time we generally return to our baseline – living </a:t>
            </a:r>
            <a:r>
              <a:rPr lang="en-US" sz="2000" dirty="0" err="1"/>
              <a:t>Perspectively</a:t>
            </a:r>
            <a:r>
              <a:rPr lang="en-US" sz="2000" dirty="0"/>
              <a:t> allows you to get there faster, spending less time unhappy and more time with a greater sense of well-being. </a:t>
            </a:r>
          </a:p>
          <a:p>
            <a:r>
              <a:rPr lang="en-US" sz="2000" dirty="0" smtClean="0"/>
              <a:t>It’s </a:t>
            </a:r>
            <a:r>
              <a:rPr lang="en-US" sz="2000" dirty="0"/>
              <a:t>a matter of knowing, in any challenging situation, that this, too, shall </a:t>
            </a:r>
            <a:r>
              <a:rPr lang="en-US" sz="2000" dirty="0" smtClean="0"/>
              <a:t>pass; as </a:t>
            </a:r>
            <a:r>
              <a:rPr lang="en-US" sz="2000" dirty="0"/>
              <a:t>evidence-based practitioners, this should not be so challenging. It’s not like the stock market, where you’re always warned past performance is no guarantee of future performance</a:t>
            </a:r>
            <a:r>
              <a:rPr lang="en-US" sz="2000" dirty="0" smtClean="0"/>
              <a:t>.</a:t>
            </a:r>
            <a:endParaRPr lang="en-US" sz="2000" dirty="0"/>
          </a:p>
        </p:txBody>
      </p:sp>
      <p:sp>
        <p:nvSpPr>
          <p:cNvPr id="3" name="Title 2"/>
          <p:cNvSpPr>
            <a:spLocks noGrp="1"/>
          </p:cNvSpPr>
          <p:nvPr>
            <p:ph type="title"/>
          </p:nvPr>
        </p:nvSpPr>
        <p:spPr/>
        <p:txBody>
          <a:bodyPr/>
          <a:lstStyle/>
          <a:p>
            <a:r>
              <a:rPr lang="en-US" dirty="0" smtClean="0"/>
              <a:t>Consequences</a:t>
            </a:r>
            <a:endParaRPr lang="en-US" dirty="0"/>
          </a:p>
        </p:txBody>
      </p:sp>
    </p:spTree>
    <p:extLst>
      <p:ext uri="{BB962C8B-B14F-4D97-AF65-F5344CB8AC3E}">
        <p14:creationId xmlns:p14="http://schemas.microsoft.com/office/powerpoint/2010/main" val="3023880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endParaRPr lang="en-US" dirty="0" smtClean="0"/>
          </a:p>
          <a:p>
            <a:r>
              <a:rPr lang="en-US" dirty="0"/>
              <a:t>And so, really, it’s just a matter of </a:t>
            </a:r>
            <a:r>
              <a:rPr lang="en-US" i="1" dirty="0"/>
              <a:t>remembering</a:t>
            </a:r>
            <a:r>
              <a:rPr lang="en-US" dirty="0"/>
              <a:t> to </a:t>
            </a:r>
            <a:r>
              <a:rPr lang="en-US" i="1" dirty="0"/>
              <a:t>think </a:t>
            </a:r>
            <a:r>
              <a:rPr lang="en-US" dirty="0" err="1"/>
              <a:t>Perspectively</a:t>
            </a:r>
            <a:r>
              <a:rPr lang="en-US" dirty="0"/>
              <a:t>, consciously, more </a:t>
            </a:r>
            <a:r>
              <a:rPr lang="en-US" i="1" dirty="0"/>
              <a:t>often</a:t>
            </a:r>
            <a:r>
              <a:rPr lang="en-US" dirty="0"/>
              <a:t>. That’s the mindfulness part.  </a:t>
            </a:r>
            <a:endParaRPr lang="en-US" dirty="0" smtClean="0"/>
          </a:p>
          <a:p>
            <a:r>
              <a:rPr lang="en-US" dirty="0" smtClean="0"/>
              <a:t>And </a:t>
            </a:r>
            <a:r>
              <a:rPr lang="en-US" dirty="0"/>
              <a:t>the trigger for that should be any time you’re feeling any way you don’t want to feel.  </a:t>
            </a:r>
            <a:endParaRPr lang="en-US" dirty="0" smtClean="0"/>
          </a:p>
          <a:p>
            <a:r>
              <a:rPr lang="en-US" dirty="0" smtClean="0"/>
              <a:t>Then </a:t>
            </a:r>
            <a:r>
              <a:rPr lang="en-US" dirty="0"/>
              <a:t>remember to more consciously CHOOSE your Perspective rather than letting yourself be buffeted around by external influences less mindfully</a:t>
            </a:r>
            <a:r>
              <a:rPr lang="en-US" dirty="0" smtClean="0"/>
              <a:t>.</a:t>
            </a:r>
            <a:endParaRPr lang="en-US" sz="1700" dirty="0"/>
          </a:p>
        </p:txBody>
      </p:sp>
      <p:sp>
        <p:nvSpPr>
          <p:cNvPr id="3" name="Title 2"/>
          <p:cNvSpPr>
            <a:spLocks noGrp="1"/>
          </p:cNvSpPr>
          <p:nvPr>
            <p:ph type="title"/>
          </p:nvPr>
        </p:nvSpPr>
        <p:spPr/>
        <p:txBody>
          <a:bodyPr/>
          <a:lstStyle/>
          <a:p>
            <a:r>
              <a:rPr lang="en-US" dirty="0" smtClean="0"/>
              <a:t>Mindfulness and </a:t>
            </a:r>
            <a:r>
              <a:rPr lang="en-US" dirty="0" err="1" smtClean="0"/>
              <a:t>Perspectivism</a:t>
            </a:r>
            <a:endParaRPr lang="en-US" dirty="0"/>
          </a:p>
        </p:txBody>
      </p:sp>
    </p:spTree>
    <p:extLst>
      <p:ext uri="{BB962C8B-B14F-4D97-AF65-F5344CB8AC3E}">
        <p14:creationId xmlns:p14="http://schemas.microsoft.com/office/powerpoint/2010/main" val="4238925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997843"/>
            <a:ext cx="7408333" cy="3426862"/>
          </a:xfrm>
        </p:spPr>
        <p:txBody>
          <a:bodyPr>
            <a:normAutofit/>
          </a:bodyPr>
          <a:lstStyle/>
          <a:p>
            <a:r>
              <a:rPr lang="en-US" dirty="0"/>
              <a:t>It’s a little like being an Anesthesiologist.  </a:t>
            </a:r>
            <a:endParaRPr lang="en-US" dirty="0" smtClean="0"/>
          </a:p>
          <a:p>
            <a:r>
              <a:rPr lang="en-US" dirty="0" smtClean="0"/>
              <a:t>When </a:t>
            </a:r>
            <a:r>
              <a:rPr lang="en-US" dirty="0"/>
              <a:t>your patient’s blood pressure and heart rate go up you don’t just turn back to your machine, pick up any syringe, and inject some arbitrary volume….no, you think about what’s going on physiologically, you think about how best to remedy the situation, and you CHOOSE a specific treatment with the intention of eliciting a definitive outcome</a:t>
            </a:r>
            <a:r>
              <a:rPr lang="en-US" dirty="0" smtClean="0"/>
              <a:t>.</a:t>
            </a:r>
            <a:endParaRPr lang="en-US" dirty="0"/>
          </a:p>
        </p:txBody>
      </p:sp>
      <p:sp>
        <p:nvSpPr>
          <p:cNvPr id="3" name="Title 2"/>
          <p:cNvSpPr>
            <a:spLocks noGrp="1"/>
          </p:cNvSpPr>
          <p:nvPr>
            <p:ph type="title"/>
          </p:nvPr>
        </p:nvSpPr>
        <p:spPr/>
        <p:txBody>
          <a:bodyPr/>
          <a:lstStyle/>
          <a:p>
            <a:r>
              <a:rPr lang="en-US" dirty="0" smtClean="0"/>
              <a:t>Bringing it Home</a:t>
            </a:r>
            <a:endParaRPr lang="en-US" dirty="0"/>
          </a:p>
        </p:txBody>
      </p:sp>
    </p:spTree>
    <p:extLst>
      <p:ext uri="{BB962C8B-B14F-4D97-AF65-F5344CB8AC3E}">
        <p14:creationId xmlns:p14="http://schemas.microsoft.com/office/powerpoint/2010/main" val="2658157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963118"/>
            <a:ext cx="7408333" cy="3298785"/>
          </a:xfrm>
        </p:spPr>
        <p:txBody>
          <a:bodyPr>
            <a:normAutofit lnSpcReduction="10000"/>
          </a:bodyPr>
          <a:lstStyle/>
          <a:p>
            <a:r>
              <a:rPr lang="en-US" dirty="0"/>
              <a:t>Living </a:t>
            </a:r>
            <a:r>
              <a:rPr lang="en-US" dirty="0" err="1"/>
              <a:t>Perspectively</a:t>
            </a:r>
            <a:r>
              <a:rPr lang="en-US" dirty="0"/>
              <a:t> is fundamentally the same.  </a:t>
            </a:r>
            <a:endParaRPr lang="en-US" dirty="0" smtClean="0"/>
          </a:p>
          <a:p>
            <a:r>
              <a:rPr lang="en-US" dirty="0" smtClean="0"/>
              <a:t>You </a:t>
            </a:r>
            <a:r>
              <a:rPr lang="en-US" dirty="0"/>
              <a:t>consciously evaluate your emotional state, you decide what change you wish to effect, and you alter your thinking, in the moment, to focus on thoughts, ideas, situations with the intention of eliciting a definitive outcome – in this case, not a blood pressure change but a state of mind change. </a:t>
            </a:r>
            <a:endParaRPr lang="en-US" dirty="0" smtClean="0"/>
          </a:p>
          <a:p>
            <a:r>
              <a:rPr lang="en-US" dirty="0" smtClean="0"/>
              <a:t>In </a:t>
            </a:r>
            <a:r>
              <a:rPr lang="en-US" dirty="0"/>
              <a:t>other circumstances we </a:t>
            </a:r>
            <a:r>
              <a:rPr lang="en-US" dirty="0" smtClean="0"/>
              <a:t>simply call </a:t>
            </a:r>
            <a:r>
              <a:rPr lang="en-US" dirty="0"/>
              <a:t>it “attitude adjustment”.  </a:t>
            </a:r>
          </a:p>
        </p:txBody>
      </p:sp>
      <p:sp>
        <p:nvSpPr>
          <p:cNvPr id="3" name="Title 2"/>
          <p:cNvSpPr>
            <a:spLocks noGrp="1"/>
          </p:cNvSpPr>
          <p:nvPr>
            <p:ph type="title"/>
          </p:nvPr>
        </p:nvSpPr>
        <p:spPr/>
        <p:txBody>
          <a:bodyPr/>
          <a:lstStyle/>
          <a:p>
            <a:r>
              <a:rPr lang="en-US" dirty="0"/>
              <a:t>Bringing it Home</a:t>
            </a:r>
          </a:p>
        </p:txBody>
      </p:sp>
    </p:spTree>
    <p:extLst>
      <p:ext uri="{BB962C8B-B14F-4D97-AF65-F5344CB8AC3E}">
        <p14:creationId xmlns:p14="http://schemas.microsoft.com/office/powerpoint/2010/main" val="1559575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408333" cy="3771632"/>
          </a:xfrm>
        </p:spPr>
        <p:txBody>
          <a:bodyPr>
            <a:normAutofit fontScale="85000" lnSpcReduction="10000"/>
          </a:bodyPr>
          <a:lstStyle/>
          <a:p>
            <a:r>
              <a:rPr lang="en-US" dirty="0"/>
              <a:t>So we know we CAN do it. </a:t>
            </a:r>
            <a:endParaRPr lang="en-US" dirty="0" smtClean="0"/>
          </a:p>
          <a:p>
            <a:r>
              <a:rPr lang="en-US" dirty="0" smtClean="0"/>
              <a:t>And </a:t>
            </a:r>
            <a:r>
              <a:rPr lang="en-US" dirty="0"/>
              <a:t>we know we DO </a:t>
            </a:r>
            <a:r>
              <a:rPr lang="en-US" dirty="0" err="1"/>
              <a:t>do</a:t>
            </a:r>
            <a:r>
              <a:rPr lang="en-US" dirty="0"/>
              <a:t> it, sometimes </a:t>
            </a:r>
            <a:r>
              <a:rPr lang="en-US" dirty="0" smtClean="0"/>
              <a:t>sub</a:t>
            </a:r>
            <a:r>
              <a:rPr lang="en-US" dirty="0" smtClean="0"/>
              <a:t>consciously </a:t>
            </a:r>
            <a:r>
              <a:rPr lang="en-US" dirty="0"/>
              <a:t>and sometimes consciously.  </a:t>
            </a:r>
            <a:endParaRPr lang="en-US" dirty="0" smtClean="0"/>
          </a:p>
          <a:p>
            <a:r>
              <a:rPr lang="en-US" dirty="0" smtClean="0"/>
              <a:t>Practical </a:t>
            </a:r>
            <a:r>
              <a:rPr lang="en-US" dirty="0" err="1"/>
              <a:t>Perspectivism</a:t>
            </a:r>
            <a:r>
              <a:rPr lang="en-US" dirty="0"/>
              <a:t> simply reminds us we can do this </a:t>
            </a:r>
            <a:r>
              <a:rPr lang="en-US" dirty="0" smtClean="0"/>
              <a:t>consciously </a:t>
            </a:r>
            <a:r>
              <a:rPr lang="en-US" b="1" i="1" dirty="0" smtClean="0"/>
              <a:t>more </a:t>
            </a:r>
            <a:r>
              <a:rPr lang="en-US" b="1" i="1" dirty="0"/>
              <a:t>often</a:t>
            </a:r>
            <a:r>
              <a:rPr lang="en-US" dirty="0"/>
              <a:t>, and living </a:t>
            </a:r>
            <a:r>
              <a:rPr lang="en-US" dirty="0" err="1"/>
              <a:t>Perspectively</a:t>
            </a:r>
            <a:r>
              <a:rPr lang="en-US" dirty="0"/>
              <a:t> means actually doing it more…most, if not all of, the time.  </a:t>
            </a:r>
            <a:endParaRPr lang="en-US" dirty="0" smtClean="0"/>
          </a:p>
          <a:p>
            <a:r>
              <a:rPr lang="en-US" b="1" dirty="0" smtClean="0"/>
              <a:t>Mindfully</a:t>
            </a:r>
            <a:r>
              <a:rPr lang="en-US" dirty="0" smtClean="0"/>
              <a:t> </a:t>
            </a:r>
            <a:r>
              <a:rPr lang="en-US" dirty="0"/>
              <a:t>always being aware of your emotional state and constantly making adjustments in your thinking to affect how you are feeling</a:t>
            </a:r>
            <a:r>
              <a:rPr lang="en-US" dirty="0" smtClean="0"/>
              <a:t>.</a:t>
            </a:r>
            <a:endParaRPr lang="en-US" dirty="0"/>
          </a:p>
          <a:p>
            <a:r>
              <a:rPr lang="en-US" dirty="0"/>
              <a:t>And like any activity you do over time, the more you practice it, the easier it </a:t>
            </a:r>
            <a:r>
              <a:rPr lang="en-US" dirty="0" smtClean="0"/>
              <a:t>gets; </a:t>
            </a:r>
            <a:r>
              <a:rPr lang="en-US" dirty="0"/>
              <a:t>i</a:t>
            </a:r>
            <a:r>
              <a:rPr lang="en-US" dirty="0" smtClean="0"/>
              <a:t>t’ll </a:t>
            </a:r>
            <a:r>
              <a:rPr lang="en-US" dirty="0"/>
              <a:t>get so you do it most of the time almost </a:t>
            </a:r>
            <a:r>
              <a:rPr lang="en-US" dirty="0" smtClean="0"/>
              <a:t>reflexively, and </a:t>
            </a:r>
            <a:r>
              <a:rPr lang="en-US" dirty="0"/>
              <a:t>be able to do it under all sorts of circumstances.</a:t>
            </a:r>
          </a:p>
          <a:p>
            <a:pPr marL="0" indent="0">
              <a:buNone/>
            </a:pPr>
            <a:endParaRPr lang="en-US" dirty="0"/>
          </a:p>
        </p:txBody>
      </p:sp>
      <p:sp>
        <p:nvSpPr>
          <p:cNvPr id="3" name="Title 2"/>
          <p:cNvSpPr>
            <a:spLocks noGrp="1"/>
          </p:cNvSpPr>
          <p:nvPr>
            <p:ph type="title"/>
          </p:nvPr>
        </p:nvSpPr>
        <p:spPr/>
        <p:txBody>
          <a:bodyPr/>
          <a:lstStyle/>
          <a:p>
            <a:r>
              <a:rPr lang="en-US" dirty="0" smtClean="0"/>
              <a:t>Muscle Memory</a:t>
            </a:r>
            <a:endParaRPr lang="en-US" dirty="0"/>
          </a:p>
        </p:txBody>
      </p:sp>
    </p:spTree>
    <p:extLst>
      <p:ext uri="{BB962C8B-B14F-4D97-AF65-F5344CB8AC3E}">
        <p14:creationId xmlns:p14="http://schemas.microsoft.com/office/powerpoint/2010/main" val="426620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sz="3600" dirty="0"/>
              <a:t>A couple of tricks: </a:t>
            </a:r>
          </a:p>
          <a:p>
            <a:r>
              <a:rPr lang="en-US" sz="3600" dirty="0"/>
              <a:t>First, </a:t>
            </a:r>
            <a:r>
              <a:rPr lang="en-US" sz="3600" i="1" dirty="0"/>
              <a:t>language and semantics</a:t>
            </a:r>
            <a:r>
              <a:rPr lang="en-US" sz="3600" dirty="0"/>
              <a:t>:  </a:t>
            </a:r>
            <a:endParaRPr lang="en-US" sz="3600" dirty="0" smtClean="0"/>
          </a:p>
          <a:p>
            <a:pPr marL="581343" lvl="2" indent="0">
              <a:buNone/>
            </a:pPr>
            <a:r>
              <a:rPr lang="en-US" sz="3200" dirty="0" smtClean="0"/>
              <a:t>It </a:t>
            </a:r>
            <a:r>
              <a:rPr lang="en-US" sz="3200" dirty="0"/>
              <a:t>matters what we say and how we talk about </a:t>
            </a:r>
            <a:r>
              <a:rPr lang="en-US" sz="3200" dirty="0" smtClean="0"/>
              <a:t>things </a:t>
            </a:r>
            <a:r>
              <a:rPr lang="en-US" sz="3200" dirty="0"/>
              <a:t>– </a:t>
            </a:r>
            <a:r>
              <a:rPr lang="en-US" sz="3200" dirty="0" smtClean="0"/>
              <a:t>words are </a:t>
            </a:r>
            <a:r>
              <a:rPr lang="en-US" sz="3200" dirty="0"/>
              <a:t>reflective of, and reflexive on, how we think – and how we think affects how we feel.</a:t>
            </a:r>
          </a:p>
          <a:p>
            <a:r>
              <a:rPr lang="en-US" sz="3600" dirty="0"/>
              <a:t>T</a:t>
            </a:r>
            <a:r>
              <a:rPr lang="en-US" sz="3600" dirty="0" smtClean="0"/>
              <a:t>ry </a:t>
            </a:r>
            <a:r>
              <a:rPr lang="en-US" sz="3600" dirty="0"/>
              <a:t>to be careful not to use words of absolutism or extremism.  </a:t>
            </a:r>
            <a:endParaRPr lang="en-US" sz="3600" dirty="0" smtClean="0"/>
          </a:p>
          <a:p>
            <a:r>
              <a:rPr lang="en-US" sz="3600" dirty="0" smtClean="0"/>
              <a:t>Taoist </a:t>
            </a:r>
            <a:r>
              <a:rPr lang="en-US" sz="3600" dirty="0"/>
              <a:t>philosophers teach us there is nothing that is not greater than something else, and nothing that is not smaller than something else – so all things are great, and small. </a:t>
            </a:r>
          </a:p>
          <a:p>
            <a:endParaRPr lang="en-US" sz="2800" b="1" dirty="0" smtClean="0"/>
          </a:p>
          <a:p>
            <a:endParaRPr lang="en-US" dirty="0"/>
          </a:p>
        </p:txBody>
      </p:sp>
      <p:sp>
        <p:nvSpPr>
          <p:cNvPr id="3" name="Title 2"/>
          <p:cNvSpPr>
            <a:spLocks noGrp="1"/>
          </p:cNvSpPr>
          <p:nvPr>
            <p:ph type="title"/>
          </p:nvPr>
        </p:nvSpPr>
        <p:spPr/>
        <p:txBody>
          <a:bodyPr/>
          <a:lstStyle/>
          <a:p>
            <a:r>
              <a:rPr lang="en-US" dirty="0" smtClean="0"/>
              <a:t>Tricks of the </a:t>
            </a:r>
            <a:r>
              <a:rPr lang="en-US" dirty="0" smtClean="0"/>
              <a:t>Trait</a:t>
            </a:r>
            <a:endParaRPr lang="en-US" dirty="0"/>
          </a:p>
        </p:txBody>
      </p:sp>
    </p:spTree>
    <p:extLst>
      <p:ext uri="{BB962C8B-B14F-4D97-AF65-F5344CB8AC3E}">
        <p14:creationId xmlns:p14="http://schemas.microsoft.com/office/powerpoint/2010/main" val="190821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15879"/>
            <a:ext cx="7408333" cy="4027989"/>
          </a:xfrm>
        </p:spPr>
        <p:txBody>
          <a:bodyPr>
            <a:normAutofit fontScale="77500" lnSpcReduction="20000"/>
          </a:bodyPr>
          <a:lstStyle/>
          <a:p>
            <a:pPr marL="0" indent="0" fontAlgn="base">
              <a:buNone/>
            </a:pPr>
            <a:endParaRPr lang="en-US" dirty="0" smtClean="0"/>
          </a:p>
          <a:p>
            <a:pPr marL="274320" lvl="1"/>
            <a:r>
              <a:rPr lang="en-US" sz="2300" dirty="0" smtClean="0"/>
              <a:t>We speak in extremes often, even though we likely don’t mean </a:t>
            </a:r>
            <a:r>
              <a:rPr lang="en-US" sz="2300" dirty="0" smtClean="0"/>
              <a:t>it:</a:t>
            </a:r>
          </a:p>
          <a:p>
            <a:pPr marL="0" lvl="1" indent="0">
              <a:buNone/>
            </a:pPr>
            <a:r>
              <a:rPr lang="en-US" sz="2300" dirty="0"/>
              <a:t>	</a:t>
            </a:r>
            <a:r>
              <a:rPr lang="en-US" sz="2300" dirty="0" smtClean="0"/>
              <a:t>for </a:t>
            </a:r>
            <a:r>
              <a:rPr lang="en-US" sz="2300" dirty="0"/>
              <a:t>example, we say something , </a:t>
            </a:r>
            <a:r>
              <a:rPr lang="en-US" sz="2300" dirty="0" smtClean="0"/>
              <a:t>“was </a:t>
            </a:r>
            <a:r>
              <a:rPr lang="en-US" sz="2300" dirty="0"/>
              <a:t>the best! (or worst)”. </a:t>
            </a:r>
            <a:endParaRPr lang="en-US" sz="2300" dirty="0" smtClean="0"/>
          </a:p>
          <a:p>
            <a:pPr marL="274320" lvl="1"/>
            <a:r>
              <a:rPr lang="en-US" sz="2300" dirty="0"/>
              <a:t>Inside us we know something was likely better, and that we misspoke.  </a:t>
            </a:r>
          </a:p>
          <a:p>
            <a:pPr marL="553720" lvl="2"/>
            <a:r>
              <a:rPr lang="en-US" sz="2300" dirty="0"/>
              <a:t>If we declare this one thing the best, we are sort of denigrating everything else, which doesn’t feel so good.  </a:t>
            </a:r>
          </a:p>
          <a:p>
            <a:pPr marL="553720" lvl="2"/>
            <a:r>
              <a:rPr lang="en-US" sz="2300" dirty="0"/>
              <a:t>And if we say “the worst”, we are forgetting how bad things could </a:t>
            </a:r>
            <a:r>
              <a:rPr lang="en-US" sz="2300" dirty="0" smtClean="0"/>
              <a:t>really </a:t>
            </a:r>
            <a:r>
              <a:rPr lang="en-US" sz="2300" dirty="0"/>
              <a:t>be and how, </a:t>
            </a:r>
            <a:r>
              <a:rPr lang="en-US" sz="2300" dirty="0" err="1"/>
              <a:t>perspectively</a:t>
            </a:r>
            <a:r>
              <a:rPr lang="en-US" sz="2300" dirty="0"/>
              <a:t>, this thing wasn’t really so bad after all.  </a:t>
            </a:r>
            <a:endParaRPr lang="en-US" sz="2300" dirty="0" smtClean="0"/>
          </a:p>
          <a:p>
            <a:pPr marL="274320" lvl="1"/>
            <a:r>
              <a:rPr lang="en-US" sz="2300" dirty="0"/>
              <a:t>“Great” or “not so great” are probably much better words and phrases to use, and more commonly what we really mean anyway</a:t>
            </a:r>
            <a:r>
              <a:rPr lang="en-US" sz="2300" dirty="0" smtClean="0"/>
              <a:t>.</a:t>
            </a:r>
          </a:p>
          <a:p>
            <a:pPr marL="274320" lvl="1"/>
            <a:r>
              <a:rPr lang="en-US" sz="2300" dirty="0"/>
              <a:t>Suffice it to say, we can choose better ways to more accurately describe our thoughts, our feelings, and our opinions – and the more we search to do this the </a:t>
            </a:r>
            <a:r>
              <a:rPr lang="en-US" sz="2300" i="1" dirty="0"/>
              <a:t>more comfortable we become cycling through perspectives in our minds</a:t>
            </a:r>
            <a:r>
              <a:rPr lang="en-US" sz="2300" dirty="0" smtClean="0"/>
              <a:t>.</a:t>
            </a:r>
            <a:endParaRPr lang="en-US" dirty="0"/>
          </a:p>
          <a:p>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Extremism</a:t>
            </a:r>
            <a:endParaRPr lang="en-US" dirty="0"/>
          </a:p>
        </p:txBody>
      </p:sp>
    </p:spTree>
    <p:extLst>
      <p:ext uri="{BB962C8B-B14F-4D97-AF65-F5344CB8AC3E}">
        <p14:creationId xmlns:p14="http://schemas.microsoft.com/office/powerpoint/2010/main" val="132736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50723"/>
            <a:ext cx="7964806" cy="3737485"/>
          </a:xfrm>
        </p:spPr>
        <p:txBody>
          <a:bodyPr>
            <a:normAutofit lnSpcReduction="10000"/>
          </a:bodyPr>
          <a:lstStyle/>
          <a:p>
            <a:r>
              <a:rPr lang="en-US" sz="2800" dirty="0"/>
              <a:t>The Mount Sinai Wellness Program: </a:t>
            </a:r>
          </a:p>
          <a:p>
            <a:r>
              <a:rPr lang="en-US" sz="2800" dirty="0"/>
              <a:t>	Established just a few years ago</a:t>
            </a:r>
          </a:p>
          <a:p>
            <a:r>
              <a:rPr lang="en-US" sz="2800" dirty="0"/>
              <a:t>	Expanded in the last year to a hospital-wide, 	departmental-based initiative.  </a:t>
            </a:r>
          </a:p>
          <a:p>
            <a:endParaRPr lang="en-US" sz="2800" dirty="0"/>
          </a:p>
          <a:p>
            <a:r>
              <a:rPr lang="en-US" sz="2800" dirty="0"/>
              <a:t>Melissa Rocco and Joanna Miller are our Department’s liaisons, and I am grateful to them for asking me to speak today.</a:t>
            </a:r>
            <a:endParaRPr lang="en-US" dirty="0"/>
          </a:p>
          <a:p>
            <a:endParaRPr lang="en-US" dirty="0"/>
          </a:p>
        </p:txBody>
      </p:sp>
      <p:sp>
        <p:nvSpPr>
          <p:cNvPr id="3" name="Title 2"/>
          <p:cNvSpPr>
            <a:spLocks noGrp="1"/>
          </p:cNvSpPr>
          <p:nvPr>
            <p:ph type="title"/>
          </p:nvPr>
        </p:nvSpPr>
        <p:spPr/>
        <p:txBody>
          <a:bodyPr/>
          <a:lstStyle/>
          <a:p>
            <a:r>
              <a:rPr lang="en-US" dirty="0"/>
              <a:t>Mount Sinai Wellness</a:t>
            </a:r>
          </a:p>
        </p:txBody>
      </p:sp>
    </p:spTree>
    <p:extLst>
      <p:ext uri="{BB962C8B-B14F-4D97-AF65-F5344CB8AC3E}">
        <p14:creationId xmlns:p14="http://schemas.microsoft.com/office/powerpoint/2010/main" val="3055589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847371"/>
            <a:ext cx="7408333" cy="3576578"/>
          </a:xfrm>
        </p:spPr>
        <p:txBody>
          <a:bodyPr>
            <a:noAutofit/>
          </a:bodyPr>
          <a:lstStyle/>
          <a:p>
            <a:r>
              <a:rPr lang="en-US" sz="1800" dirty="0" smtClean="0"/>
              <a:t>And </a:t>
            </a:r>
            <a:r>
              <a:rPr lang="en-US" sz="1800" dirty="0"/>
              <a:t>words like </a:t>
            </a:r>
            <a:r>
              <a:rPr lang="en-US" sz="1800" dirty="0" smtClean="0"/>
              <a:t>hate: what </a:t>
            </a:r>
            <a:r>
              <a:rPr lang="en-US" sz="1800" dirty="0"/>
              <a:t>a powerful emotion!  </a:t>
            </a:r>
            <a:endParaRPr lang="en-US" sz="1800" dirty="0" smtClean="0"/>
          </a:p>
          <a:p>
            <a:pPr lvl="1"/>
            <a:r>
              <a:rPr lang="en-US" sz="1800" dirty="0" smtClean="0"/>
              <a:t>People </a:t>
            </a:r>
            <a:r>
              <a:rPr lang="en-US" sz="1800" dirty="0"/>
              <a:t>use “hate” all the time – but they </a:t>
            </a:r>
            <a:r>
              <a:rPr lang="en-US" sz="1800" dirty="0"/>
              <a:t>hardly </a:t>
            </a:r>
            <a:r>
              <a:rPr lang="en-US" sz="1800" dirty="0" smtClean="0"/>
              <a:t>ever </a:t>
            </a:r>
            <a:r>
              <a:rPr lang="en-US" sz="1800" dirty="0" smtClean="0"/>
              <a:t>mean it.</a:t>
            </a:r>
          </a:p>
          <a:p>
            <a:pPr lvl="1"/>
            <a:r>
              <a:rPr lang="en-US" sz="1800" dirty="0" smtClean="0"/>
              <a:t>We </a:t>
            </a:r>
            <a:r>
              <a:rPr lang="en-US" sz="1800" dirty="0"/>
              <a:t>fill ourselves, our minds, our world, with hate speech – and it has powerful repercussions. It makes hate common, and subtly OK – when really, it’s not.  </a:t>
            </a:r>
          </a:p>
          <a:p>
            <a:r>
              <a:rPr lang="en-US" sz="1800" dirty="0"/>
              <a:t>Hate generally comes from a lack of understanding, and this stands in our way of developing multiple perspectives. We mostly really mean, “I didn’t care for that…” or “I’d have preferred something else…”.  </a:t>
            </a:r>
            <a:endParaRPr lang="en-US" sz="1800" dirty="0" smtClean="0"/>
          </a:p>
          <a:p>
            <a:r>
              <a:rPr lang="en-US" sz="1800" dirty="0" smtClean="0"/>
              <a:t>Sure</a:t>
            </a:r>
            <a:r>
              <a:rPr lang="en-US" sz="1800" dirty="0"/>
              <a:t>, there are detestable things, but let’s save “hate” for, say, genocide and the like</a:t>
            </a:r>
            <a:r>
              <a:rPr lang="en-US" sz="1800" dirty="0" smtClean="0"/>
              <a:t>.</a:t>
            </a:r>
            <a:endParaRPr lang="en-US" sz="1800" dirty="0"/>
          </a:p>
        </p:txBody>
      </p:sp>
      <p:sp>
        <p:nvSpPr>
          <p:cNvPr id="3" name="Title 2"/>
          <p:cNvSpPr>
            <a:spLocks noGrp="1"/>
          </p:cNvSpPr>
          <p:nvPr>
            <p:ph type="title"/>
          </p:nvPr>
        </p:nvSpPr>
        <p:spPr/>
        <p:txBody>
          <a:bodyPr/>
          <a:lstStyle/>
          <a:p>
            <a:r>
              <a:rPr lang="en-US" dirty="0" smtClean="0"/>
              <a:t>More Semantics</a:t>
            </a:r>
            <a:endParaRPr lang="en-US" dirty="0"/>
          </a:p>
        </p:txBody>
      </p:sp>
    </p:spTree>
    <p:extLst>
      <p:ext uri="{BB962C8B-B14F-4D97-AF65-F5344CB8AC3E}">
        <p14:creationId xmlns:p14="http://schemas.microsoft.com/office/powerpoint/2010/main" val="739795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9839" y="2675467"/>
            <a:ext cx="7814788" cy="3736908"/>
          </a:xfrm>
        </p:spPr>
        <p:txBody>
          <a:bodyPr>
            <a:normAutofit lnSpcReduction="10000"/>
          </a:bodyPr>
          <a:lstStyle/>
          <a:p>
            <a:r>
              <a:rPr lang="en-US" dirty="0"/>
              <a:t>So, if we consciously take absolutism and extremism out of our daily speech, if we search our minds for how we really feel about a thing, even little things, and </a:t>
            </a:r>
            <a:r>
              <a:rPr lang="en-US" dirty="0"/>
              <a:t>really try </a:t>
            </a:r>
            <a:r>
              <a:rPr lang="en-US" dirty="0"/>
              <a:t>to </a:t>
            </a:r>
            <a:r>
              <a:rPr lang="en-US" dirty="0" smtClean="0"/>
              <a:t>say </a:t>
            </a:r>
            <a:r>
              <a:rPr lang="en-US" dirty="0"/>
              <a:t>what we mean, we’ll find ourselves cycling through multiple perspectives and we’ll strengthen our ability to do so in more challenging scenarios.</a:t>
            </a:r>
          </a:p>
          <a:p>
            <a:r>
              <a:rPr lang="en-US" dirty="0"/>
              <a:t>We know in Medicine accurate communication is </a:t>
            </a:r>
            <a:r>
              <a:rPr lang="en-US" dirty="0" smtClean="0"/>
              <a:t>critical</a:t>
            </a:r>
            <a:r>
              <a:rPr lang="en-US" dirty="0"/>
              <a:t>;</a:t>
            </a:r>
            <a:r>
              <a:rPr lang="en-US" dirty="0" smtClean="0"/>
              <a:t> </a:t>
            </a:r>
            <a:r>
              <a:rPr lang="en-US" dirty="0"/>
              <a:t>i</a:t>
            </a:r>
            <a:r>
              <a:rPr lang="en-US" dirty="0" smtClean="0"/>
              <a:t>t </a:t>
            </a:r>
            <a:r>
              <a:rPr lang="en-US" dirty="0"/>
              <a:t>is no less true in everyday life. </a:t>
            </a:r>
            <a:endParaRPr lang="en-US" dirty="0" smtClean="0"/>
          </a:p>
          <a:p>
            <a:r>
              <a:rPr lang="en-US" dirty="0" smtClean="0"/>
              <a:t>And </a:t>
            </a:r>
            <a:r>
              <a:rPr lang="en-US" dirty="0"/>
              <a:t>it is as much true in our dealings with ourselves as it is in our interactions with others.</a:t>
            </a:r>
          </a:p>
          <a:p>
            <a:pPr marL="0" indent="0">
              <a:buNone/>
            </a:pPr>
            <a:endParaRPr lang="en-US" dirty="0"/>
          </a:p>
        </p:txBody>
      </p:sp>
      <p:sp>
        <p:nvSpPr>
          <p:cNvPr id="3" name="Title 2"/>
          <p:cNvSpPr>
            <a:spLocks noGrp="1"/>
          </p:cNvSpPr>
          <p:nvPr>
            <p:ph type="title"/>
          </p:nvPr>
        </p:nvSpPr>
        <p:spPr/>
        <p:txBody>
          <a:bodyPr/>
          <a:lstStyle/>
          <a:p>
            <a:r>
              <a:rPr lang="en-US" dirty="0" smtClean="0"/>
              <a:t>Communication</a:t>
            </a:r>
            <a:endParaRPr lang="en-US" dirty="0"/>
          </a:p>
        </p:txBody>
      </p:sp>
    </p:spTree>
    <p:extLst>
      <p:ext uri="{BB962C8B-B14F-4D97-AF65-F5344CB8AC3E}">
        <p14:creationId xmlns:p14="http://schemas.microsoft.com/office/powerpoint/2010/main" val="2401544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4887" y="2675467"/>
            <a:ext cx="8061914" cy="3450696"/>
          </a:xfrm>
        </p:spPr>
        <p:txBody>
          <a:bodyPr>
            <a:normAutofit fontScale="92500"/>
          </a:bodyPr>
          <a:lstStyle/>
          <a:p>
            <a:r>
              <a:rPr lang="en-US" dirty="0" smtClean="0"/>
              <a:t>When </a:t>
            </a:r>
            <a:r>
              <a:rPr lang="en-US" dirty="0"/>
              <a:t>we find ourselves meandering down those dark roads in our minds, perseverating negatively in thought about things that happened or might happen, we need a go-to tactic to throw a cog in that powerful and depressing wheel.  </a:t>
            </a:r>
            <a:endParaRPr lang="en-US" dirty="0" smtClean="0"/>
          </a:p>
          <a:p>
            <a:r>
              <a:rPr lang="en-US" dirty="0" smtClean="0"/>
              <a:t>A </a:t>
            </a:r>
            <a:r>
              <a:rPr lang="en-US" dirty="0"/>
              <a:t>word, a phrase, a lyric from a song or a song itself, a nursery rhyme even – something with a positive association in our minds we can choose consciously to focus on, over and over again, until we break free of the unhealthy cycle we were in in our minds.  </a:t>
            </a:r>
          </a:p>
          <a:p>
            <a:pPr marL="0" indent="0">
              <a:buNone/>
            </a:pP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err="1"/>
              <a:t>Perspectivist’s</a:t>
            </a:r>
            <a:r>
              <a:rPr lang="en-US" dirty="0"/>
              <a:t> Happiness Mantra </a:t>
            </a:r>
            <a:r>
              <a:rPr lang="en-US" dirty="0" smtClean="0"/>
              <a:t>	</a:t>
            </a:r>
            <a:endParaRPr lang="en-US" dirty="0"/>
          </a:p>
        </p:txBody>
      </p:sp>
    </p:spTree>
    <p:extLst>
      <p:ext uri="{BB962C8B-B14F-4D97-AF65-F5344CB8AC3E}">
        <p14:creationId xmlns:p14="http://schemas.microsoft.com/office/powerpoint/2010/main" val="977602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Once you start thinking </a:t>
            </a:r>
            <a:r>
              <a:rPr lang="en-US" dirty="0" err="1"/>
              <a:t>Perspectively</a:t>
            </a:r>
            <a:r>
              <a:rPr lang="en-US" dirty="0"/>
              <a:t>, living as a </a:t>
            </a:r>
            <a:r>
              <a:rPr lang="en-US" dirty="0" err="1"/>
              <a:t>Perspectivist</a:t>
            </a:r>
            <a:r>
              <a:rPr lang="en-US" dirty="0"/>
              <a:t>, you will find you need your mantra less often. </a:t>
            </a:r>
            <a:endParaRPr lang="en-US" dirty="0" smtClean="0"/>
          </a:p>
          <a:p>
            <a:r>
              <a:rPr lang="en-US" dirty="0" smtClean="0"/>
              <a:t>But </a:t>
            </a:r>
            <a:r>
              <a:rPr lang="en-US" dirty="0"/>
              <a:t>in the beginning, and even throughout life, there will be times you need to go back to basics to get out of the proverbial funk – and this is where the Happiness Mantra comes in.  </a:t>
            </a:r>
            <a:endParaRPr lang="en-US" dirty="0" smtClean="0"/>
          </a:p>
          <a:p>
            <a:r>
              <a:rPr lang="en-US" dirty="0" smtClean="0"/>
              <a:t>It </a:t>
            </a:r>
            <a:r>
              <a:rPr lang="en-US" dirty="0"/>
              <a:t>is a very powerful, and commonly necessary, tool</a:t>
            </a:r>
            <a:r>
              <a:rPr lang="en-US" dirty="0" smtClean="0"/>
              <a:t>.</a:t>
            </a:r>
            <a:endParaRPr lang="en-US" dirty="0"/>
          </a:p>
        </p:txBody>
      </p:sp>
      <p:sp>
        <p:nvSpPr>
          <p:cNvPr id="3" name="Title 2"/>
          <p:cNvSpPr>
            <a:spLocks noGrp="1"/>
          </p:cNvSpPr>
          <p:nvPr>
            <p:ph type="title"/>
          </p:nvPr>
        </p:nvSpPr>
        <p:spPr/>
        <p:txBody>
          <a:bodyPr/>
          <a:lstStyle/>
          <a:p>
            <a:r>
              <a:rPr lang="en-US" dirty="0" smtClean="0"/>
              <a:t>Down the Road</a:t>
            </a:r>
            <a:endParaRPr lang="en-US" dirty="0"/>
          </a:p>
        </p:txBody>
      </p:sp>
    </p:spTree>
    <p:extLst>
      <p:ext uri="{BB962C8B-B14F-4D97-AF65-F5344CB8AC3E}">
        <p14:creationId xmlns:p14="http://schemas.microsoft.com/office/powerpoint/2010/main" val="1278778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An old friend of mine used to tell me I was repressed - I was just repressing all the negativity.  </a:t>
            </a:r>
            <a:endParaRPr lang="en-US" dirty="0" smtClean="0"/>
          </a:p>
          <a:p>
            <a:r>
              <a:rPr lang="en-US" dirty="0" smtClean="0"/>
              <a:t>Well</a:t>
            </a:r>
            <a:r>
              <a:rPr lang="en-US" dirty="0"/>
              <a:t>, in a sense, she was not wrong - but she lived the opposite way, always repressing all those things that might otherwise bring her joy in the moment.  </a:t>
            </a:r>
            <a:endParaRPr lang="en-US" dirty="0" smtClean="0"/>
          </a:p>
          <a:p>
            <a:r>
              <a:rPr lang="en-US" dirty="0" smtClean="0"/>
              <a:t>See</a:t>
            </a:r>
            <a:r>
              <a:rPr lang="en-US" dirty="0"/>
              <a:t>, we are always focusing on this, or that. </a:t>
            </a:r>
            <a:endParaRPr lang="en-US" dirty="0" smtClean="0"/>
          </a:p>
          <a:p>
            <a:r>
              <a:rPr lang="en-US" dirty="0" smtClean="0"/>
              <a:t>Practical </a:t>
            </a:r>
            <a:r>
              <a:rPr lang="en-US" dirty="0" err="1"/>
              <a:t>Perspectivism</a:t>
            </a:r>
            <a:r>
              <a:rPr lang="en-US" dirty="0"/>
              <a:t> is obviously not claiming the other, negative, perspective doesn’t exist - we are simply choosing which one we want to allow to dominate our mindset</a:t>
            </a:r>
            <a:r>
              <a:rPr lang="en-US" dirty="0" smtClean="0"/>
              <a:t>.</a:t>
            </a:r>
            <a:endParaRPr lang="en-US" dirty="0"/>
          </a:p>
        </p:txBody>
      </p:sp>
      <p:sp>
        <p:nvSpPr>
          <p:cNvPr id="3" name="Title 2"/>
          <p:cNvSpPr>
            <a:spLocks noGrp="1"/>
          </p:cNvSpPr>
          <p:nvPr>
            <p:ph type="title"/>
          </p:nvPr>
        </p:nvSpPr>
        <p:spPr/>
        <p:txBody>
          <a:bodyPr/>
          <a:lstStyle/>
          <a:p>
            <a:r>
              <a:rPr lang="en-US" dirty="0" smtClean="0"/>
              <a:t>Getting Personal</a:t>
            </a:r>
            <a:endParaRPr lang="en-US" dirty="0"/>
          </a:p>
        </p:txBody>
      </p:sp>
    </p:spTree>
    <p:extLst>
      <p:ext uri="{BB962C8B-B14F-4D97-AF65-F5344CB8AC3E}">
        <p14:creationId xmlns:p14="http://schemas.microsoft.com/office/powerpoint/2010/main" val="222978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009" y="2675467"/>
            <a:ext cx="8721862" cy="3450696"/>
          </a:xfrm>
        </p:spPr>
        <p:txBody>
          <a:bodyPr>
            <a:normAutofit/>
          </a:bodyPr>
          <a:lstStyle/>
          <a:p>
            <a:r>
              <a:rPr lang="en-US" dirty="0" smtClean="0"/>
              <a:t>Accept you are the master of your own emotions</a:t>
            </a:r>
          </a:p>
          <a:p>
            <a:r>
              <a:rPr lang="en-US" dirty="0" smtClean="0"/>
              <a:t>Accept responsibility for your perspective </a:t>
            </a:r>
          </a:p>
          <a:p>
            <a:r>
              <a:rPr lang="en-US" dirty="0" smtClean="0"/>
              <a:t>Recognize </a:t>
            </a:r>
            <a:r>
              <a:rPr lang="en-US" dirty="0" smtClean="0"/>
              <a:t>that </a:t>
            </a:r>
            <a:r>
              <a:rPr lang="en-US" dirty="0" smtClean="0"/>
              <a:t>emotions </a:t>
            </a:r>
            <a:r>
              <a:rPr lang="en-US" dirty="0" smtClean="0"/>
              <a:t>rise from </a:t>
            </a:r>
            <a:r>
              <a:rPr lang="en-US" dirty="0" smtClean="0"/>
              <a:t>your perspective</a:t>
            </a:r>
          </a:p>
          <a:p>
            <a:r>
              <a:rPr lang="en-US" dirty="0" smtClean="0"/>
              <a:t>Choose to embrace those emotions, or change your perspective</a:t>
            </a:r>
          </a:p>
          <a:p>
            <a:r>
              <a:rPr lang="en-US" dirty="0" smtClean="0"/>
              <a:t>Changing </a:t>
            </a:r>
            <a:r>
              <a:rPr lang="en-US" dirty="0" smtClean="0"/>
              <a:t>perspectives requires </a:t>
            </a:r>
            <a:r>
              <a:rPr lang="en-US" dirty="0" smtClean="0"/>
              <a:t>imagination, humility, empathy</a:t>
            </a:r>
          </a:p>
          <a:p>
            <a:pPr lvl="1"/>
            <a:r>
              <a:rPr lang="en-US" dirty="0" smtClean="0"/>
              <a:t>Humility: Being willing to let go and accept other views</a:t>
            </a:r>
          </a:p>
          <a:p>
            <a:pPr lvl="1"/>
            <a:r>
              <a:rPr lang="en-US" dirty="0" smtClean="0"/>
              <a:t>Empathy: See how others see things</a:t>
            </a:r>
            <a:endParaRPr lang="en-US" dirty="0"/>
          </a:p>
        </p:txBody>
      </p:sp>
      <p:sp>
        <p:nvSpPr>
          <p:cNvPr id="3" name="Title 2"/>
          <p:cNvSpPr>
            <a:spLocks noGrp="1"/>
          </p:cNvSpPr>
          <p:nvPr>
            <p:ph type="title"/>
          </p:nvPr>
        </p:nvSpPr>
        <p:spPr/>
        <p:txBody>
          <a:bodyPr/>
          <a:lstStyle/>
          <a:p>
            <a:r>
              <a:rPr lang="en-US" dirty="0" smtClean="0"/>
              <a:t>The Perspectivist Life</a:t>
            </a:r>
            <a:endParaRPr lang="en-US" dirty="0"/>
          </a:p>
        </p:txBody>
      </p:sp>
    </p:spTree>
    <p:extLst>
      <p:ext uri="{BB962C8B-B14F-4D97-AF65-F5344CB8AC3E}">
        <p14:creationId xmlns:p14="http://schemas.microsoft.com/office/powerpoint/2010/main" val="1292235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Look, we all feel down sometimes, hurt, confused</a:t>
            </a:r>
            <a:r>
              <a:rPr lang="en-US" b="1" dirty="0"/>
              <a:t>, </a:t>
            </a:r>
            <a:r>
              <a:rPr lang="en-US" dirty="0"/>
              <a:t>anxious, or </a:t>
            </a:r>
            <a:r>
              <a:rPr lang="en-US" dirty="0" smtClean="0"/>
              <a:t>sad: these </a:t>
            </a:r>
            <a:r>
              <a:rPr lang="en-US" dirty="0"/>
              <a:t>emotions stand in the way of our productivity, interfere with our relationships, and negatively impact our health.  Life is complicated, hard sometimes, stressful. </a:t>
            </a:r>
            <a:endParaRPr lang="en-US" dirty="0" smtClean="0"/>
          </a:p>
          <a:p>
            <a:r>
              <a:rPr lang="en-US" dirty="0" smtClean="0"/>
              <a:t>The </a:t>
            </a:r>
            <a:r>
              <a:rPr lang="en-US" dirty="0"/>
              <a:t>real question is how fast we bounce back, recover, become productive again – for our own selves and for those around us.  </a:t>
            </a:r>
          </a:p>
          <a:p>
            <a:r>
              <a:rPr lang="en-US" dirty="0"/>
              <a:t>Practical </a:t>
            </a:r>
            <a:r>
              <a:rPr lang="en-US" dirty="0" err="1"/>
              <a:t>Perspectivism</a:t>
            </a:r>
            <a:r>
              <a:rPr lang="en-US" dirty="0"/>
              <a:t> is a tool to find your way back to happiness, out of the depths of despair, or just back to equilibrium.  </a:t>
            </a:r>
            <a:endParaRPr lang="en-US" dirty="0" smtClean="0"/>
          </a:p>
          <a:p>
            <a:r>
              <a:rPr lang="en-US" dirty="0" smtClean="0"/>
              <a:t>Remembering </a:t>
            </a:r>
            <a:r>
              <a:rPr lang="en-US" dirty="0"/>
              <a:t>to live </a:t>
            </a:r>
            <a:r>
              <a:rPr lang="en-US" dirty="0" err="1"/>
              <a:t>Perspectively</a:t>
            </a:r>
            <a:r>
              <a:rPr lang="en-US" dirty="0"/>
              <a:t> when things are going well will enhance the good times and will shorten the bad times significantly.  </a:t>
            </a:r>
            <a:endParaRPr lang="en-US" dirty="0" smtClean="0"/>
          </a:p>
          <a:p>
            <a:r>
              <a:rPr lang="en-US" dirty="0" smtClean="0"/>
              <a:t>All </a:t>
            </a:r>
            <a:r>
              <a:rPr lang="en-US" dirty="0"/>
              <a:t>you have to do is be mindful to think </a:t>
            </a:r>
            <a:r>
              <a:rPr lang="en-US" dirty="0" err="1"/>
              <a:t>Perspectively</a:t>
            </a:r>
            <a:r>
              <a:rPr lang="en-US" dirty="0"/>
              <a:t> and your well-being will </a:t>
            </a:r>
            <a:r>
              <a:rPr lang="en-US" dirty="0" smtClean="0"/>
              <a:t>improve</a:t>
            </a:r>
            <a:r>
              <a:rPr lang="en-US" dirty="0" smtClean="0"/>
              <a:t>. </a:t>
            </a:r>
            <a:endParaRPr lang="en-US" dirty="0"/>
          </a:p>
        </p:txBody>
      </p:sp>
      <p:sp>
        <p:nvSpPr>
          <p:cNvPr id="3" name="Title 2"/>
          <p:cNvSpPr>
            <a:spLocks noGrp="1"/>
          </p:cNvSpPr>
          <p:nvPr>
            <p:ph type="title"/>
          </p:nvPr>
        </p:nvSpPr>
        <p:spPr/>
        <p:txBody>
          <a:bodyPr/>
          <a:lstStyle/>
          <a:p>
            <a:r>
              <a:rPr lang="en-US" dirty="0" smtClean="0"/>
              <a:t>Resilience</a:t>
            </a:r>
            <a:endParaRPr lang="en-US" dirty="0"/>
          </a:p>
        </p:txBody>
      </p:sp>
    </p:spTree>
    <p:extLst>
      <p:ext uri="{BB962C8B-B14F-4D97-AF65-F5344CB8AC3E}">
        <p14:creationId xmlns:p14="http://schemas.microsoft.com/office/powerpoint/2010/main" val="3065007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p:spPr>
        <p:txBody>
          <a:bodyPr>
            <a:normAutofit fontScale="90000"/>
          </a:bodyPr>
          <a:lstStyle/>
          <a:p>
            <a:r>
              <a:rPr lang="en-US" dirty="0"/>
              <a:t>Mount Sinai Wellness</a:t>
            </a:r>
            <a:br>
              <a:rPr lang="en-US" dirty="0"/>
            </a:br>
            <a:endParaRPr lang="en-US" dirty="0"/>
          </a:p>
        </p:txBody>
      </p:sp>
      <p:sp>
        <p:nvSpPr>
          <p:cNvPr id="3" name="Rectangle 2"/>
          <p:cNvSpPr/>
          <p:nvPr/>
        </p:nvSpPr>
        <p:spPr>
          <a:xfrm>
            <a:off x="723481" y="2629047"/>
            <a:ext cx="7616651" cy="3970318"/>
          </a:xfrm>
          <a:prstGeom prst="rect">
            <a:avLst/>
          </a:prstGeom>
        </p:spPr>
        <p:txBody>
          <a:bodyPr wrap="square">
            <a:spAutoFit/>
          </a:bodyPr>
          <a:lstStyle/>
          <a:p>
            <a:r>
              <a:rPr lang="en-US" dirty="0" smtClean="0"/>
              <a:t>The </a:t>
            </a:r>
            <a:r>
              <a:rPr lang="en-US" dirty="0"/>
              <a:t>Mount Sinai Health System is committed to providing a work culture that supports employees in achieving their optimal physical health and sense of wellbeing. The Mount Sinai Wellness Programs, Mount Sinai Fit and Mount Sinai Calm,</a:t>
            </a:r>
            <a:r>
              <a:rPr lang="en-US" b="1" dirty="0"/>
              <a:t> </a:t>
            </a:r>
            <a:r>
              <a:rPr lang="en-US" dirty="0"/>
              <a:t>offer employees a variety of free health and wellness services delivered in a personalized, supportive and streamlined manner</a:t>
            </a:r>
            <a:r>
              <a:rPr lang="en-US" dirty="0" smtClean="0"/>
              <a:t>.</a:t>
            </a:r>
          </a:p>
          <a:p>
            <a:endParaRPr lang="en-US" dirty="0"/>
          </a:p>
          <a:p>
            <a:r>
              <a:rPr lang="en-US" dirty="0"/>
              <a:t>If you would like information about our nutrition, exercise, diabetes, diabetes prevention services, and primary care wellness visits, please email the Mount Sinai Fit team at </a:t>
            </a:r>
            <a:r>
              <a:rPr lang="en-US" dirty="0">
                <a:hlinkClick r:id="rId2"/>
              </a:rPr>
              <a:t>wellness@mountsinai.org</a:t>
            </a:r>
            <a:r>
              <a:rPr lang="en-US" dirty="0"/>
              <a:t>; for more information about our stress reduction, resilience and </a:t>
            </a:r>
            <a:r>
              <a:rPr lang="en-US" b="1" dirty="0"/>
              <a:t>overall wellbeing programs </a:t>
            </a:r>
            <a:r>
              <a:rPr lang="en-US" dirty="0"/>
              <a:t>including yoga, and mindfulness please send us an email at </a:t>
            </a:r>
            <a:r>
              <a:rPr lang="en-US" dirty="0">
                <a:hlinkClick r:id="rId3"/>
              </a:rPr>
              <a:t>4calm@mountsinai.org</a:t>
            </a:r>
            <a:r>
              <a:rPr lang="en-US" dirty="0"/>
              <a:t>.</a:t>
            </a:r>
          </a:p>
          <a:p>
            <a:r>
              <a:rPr lang="en-US" dirty="0"/>
              <a:t>“We are offering our hard-working faculty and staff the tools to make healthy lifestyle changes in an effort </a:t>
            </a:r>
            <a:r>
              <a:rPr lang="en-US" b="1" dirty="0"/>
              <a:t>to improve their overall sense of wellbeing</a:t>
            </a:r>
            <a:r>
              <a:rPr lang="en-US" dirty="0"/>
              <a:t>.”</a:t>
            </a:r>
          </a:p>
        </p:txBody>
      </p:sp>
    </p:spTree>
    <p:extLst>
      <p:ext uri="{BB962C8B-B14F-4D97-AF65-F5344CB8AC3E}">
        <p14:creationId xmlns:p14="http://schemas.microsoft.com/office/powerpoint/2010/main" val="2805533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5811.JPG"/>
          <p:cNvPicPr>
            <a:picLocks noGrp="1" noChangeAspect="1"/>
          </p:cNvPicPr>
          <p:nvPr>
            <p:ph idx="1"/>
          </p:nvPr>
        </p:nvPicPr>
        <p:blipFill>
          <a:blip r:embed="rId3" cstate="email">
            <a:extLst>
              <a:ext uri="{28A0092B-C50C-407E-A947-70E740481C1C}">
                <a14:useLocalDpi xmlns:a14="http://schemas.microsoft.com/office/drawing/2010/main" val="0"/>
              </a:ext>
            </a:extLst>
          </a:blip>
          <a:srcRect t="18945" b="18945"/>
          <a:stretch>
            <a:fillRect/>
          </a:stretch>
        </p:blipFill>
        <p:spPr>
          <a:xfrm>
            <a:off x="0" y="0"/>
            <a:ext cx="9144000" cy="6910043"/>
          </a:xfrm>
        </p:spPr>
      </p:pic>
      <p:sp>
        <p:nvSpPr>
          <p:cNvPr id="3" name="Title 2"/>
          <p:cNvSpPr>
            <a:spLocks noGrp="1"/>
          </p:cNvSpPr>
          <p:nvPr>
            <p:ph type="title"/>
          </p:nvPr>
        </p:nvSpPr>
        <p:spPr>
          <a:xfrm>
            <a:off x="457200" y="338327"/>
            <a:ext cx="8229600" cy="3486677"/>
          </a:xfrm>
        </p:spPr>
        <p:txBody>
          <a:bodyPr>
            <a:normAutofit/>
          </a:bodyPr>
          <a:lstStyle/>
          <a:p>
            <a:r>
              <a:rPr lang="en-US" sz="5400" dirty="0" smtClean="0">
                <a:solidFill>
                  <a:schemeClr val="tx1"/>
                </a:solidFill>
                <a:latin typeface="Apple Chancery"/>
                <a:cs typeface="Apple Chancery"/>
              </a:rPr>
              <a:t>BE WELL</a:t>
            </a:r>
            <a:br>
              <a:rPr lang="en-US" sz="5400" dirty="0" smtClean="0">
                <a:solidFill>
                  <a:schemeClr val="tx1"/>
                </a:solidFill>
                <a:latin typeface="Apple Chancery"/>
                <a:cs typeface="Apple Chancery"/>
              </a:rPr>
            </a:br>
            <a:r>
              <a:rPr lang="en-US" sz="4900" dirty="0">
                <a:solidFill>
                  <a:schemeClr val="tx1"/>
                </a:solidFill>
                <a:latin typeface="Apple Chancery"/>
                <a:cs typeface="Apple Chancery"/>
              </a:rPr>
              <a:t/>
            </a:r>
            <a:br>
              <a:rPr lang="en-US" sz="4900" dirty="0">
                <a:solidFill>
                  <a:schemeClr val="tx1"/>
                </a:solidFill>
                <a:latin typeface="Apple Chancery"/>
                <a:cs typeface="Apple Chancery"/>
              </a:rPr>
            </a:br>
            <a:r>
              <a:rPr lang="en-US" sz="4900" dirty="0" smtClean="0">
                <a:solidFill>
                  <a:schemeClr val="tx1"/>
                </a:solidFill>
                <a:latin typeface="Apple Chancery"/>
                <a:cs typeface="Apple Chancery"/>
              </a:rPr>
              <a:t/>
            </a:r>
            <a:br>
              <a:rPr lang="en-US" sz="4900" dirty="0" smtClean="0">
                <a:solidFill>
                  <a:schemeClr val="tx1"/>
                </a:solidFill>
                <a:latin typeface="Apple Chancery"/>
                <a:cs typeface="Apple Chancery"/>
              </a:rPr>
            </a:br>
            <a:r>
              <a:rPr lang="en-US" sz="4900" dirty="0" smtClean="0">
                <a:solidFill>
                  <a:schemeClr val="tx1"/>
                </a:solidFill>
                <a:latin typeface="Apple Chancery"/>
                <a:cs typeface="Apple Chancery"/>
              </a:rPr>
              <a:t>Thank you!</a:t>
            </a:r>
            <a:endParaRPr lang="en-US" dirty="0">
              <a:solidFill>
                <a:schemeClr val="tx1"/>
              </a:solidFill>
            </a:endParaRPr>
          </a:p>
        </p:txBody>
      </p:sp>
    </p:spTree>
    <p:extLst>
      <p:ext uri="{BB962C8B-B14F-4D97-AF65-F5344CB8AC3E}">
        <p14:creationId xmlns:p14="http://schemas.microsoft.com/office/powerpoint/2010/main" val="2180124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Why Well-being?</a:t>
            </a:r>
            <a:r>
              <a:rPr lang="en-US" dirty="0"/>
              <a:t/>
            </a:r>
            <a:br>
              <a:rPr lang="en-US" dirty="0"/>
            </a:br>
            <a:r>
              <a:rPr lang="en-US" dirty="0" smtClean="0"/>
              <a:t/>
            </a:r>
            <a:br>
              <a:rPr lang="en-US" dirty="0" smtClean="0"/>
            </a:br>
            <a:endParaRPr lang="en-US" dirty="0"/>
          </a:p>
        </p:txBody>
      </p:sp>
      <p:pic>
        <p:nvPicPr>
          <p:cNvPr id="4" name="Content Placeholder 5"/>
          <p:cNvPicPr>
            <a:picLocks noGrp="1" noChangeAspect="1"/>
          </p:cNvPicPr>
          <p:nvPr>
            <p:ph idx="1"/>
          </p:nvPr>
        </p:nvPicPr>
        <p:blipFill>
          <a:blip r:embed="rId2"/>
          <a:srcRect t="435" b="435"/>
          <a:stretch>
            <a:fillRect/>
          </a:stretch>
        </p:blipFill>
        <p:spPr>
          <a:xfrm>
            <a:off x="1296365" y="2627447"/>
            <a:ext cx="6597567" cy="3958766"/>
          </a:xfrm>
        </p:spPr>
      </p:pic>
      <p:sp>
        <p:nvSpPr>
          <p:cNvPr id="5" name="Oval 4"/>
          <p:cNvSpPr/>
          <p:nvPr/>
        </p:nvSpPr>
        <p:spPr>
          <a:xfrm>
            <a:off x="1516282" y="3240907"/>
            <a:ext cx="1192193"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94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6225" y="2388678"/>
            <a:ext cx="7655781" cy="3737485"/>
          </a:xfrm>
        </p:spPr>
        <p:txBody>
          <a:bodyPr>
            <a:normAutofit fontScale="70000" lnSpcReduction="20000"/>
          </a:bodyPr>
          <a:lstStyle/>
          <a:p>
            <a:r>
              <a:rPr lang="en-US" sz="2800" dirty="0"/>
              <a:t>Why Wellness, and the supporting idea of mindfulness?   </a:t>
            </a:r>
            <a:endParaRPr lang="en-US" sz="2800" dirty="0" smtClean="0"/>
          </a:p>
          <a:p>
            <a:r>
              <a:rPr lang="en-US" sz="2800" dirty="0" smtClean="0"/>
              <a:t>Physician </a:t>
            </a:r>
            <a:r>
              <a:rPr lang="en-US" sz="2800" dirty="0"/>
              <a:t>burnout, depression, and suicide are alarming issues in </a:t>
            </a:r>
            <a:r>
              <a:rPr lang="en-US" sz="2800" dirty="0" smtClean="0"/>
              <a:t>medicine</a:t>
            </a:r>
            <a:r>
              <a:rPr lang="en-US" sz="2800" dirty="0"/>
              <a:t>.</a:t>
            </a:r>
            <a:endParaRPr lang="en-US" sz="2800" dirty="0" smtClean="0"/>
          </a:p>
          <a:p>
            <a:r>
              <a:rPr lang="en-US" sz="2800" dirty="0"/>
              <a:t>T</a:t>
            </a:r>
            <a:r>
              <a:rPr lang="en-US" sz="2800" dirty="0" smtClean="0"/>
              <a:t>he </a:t>
            </a:r>
            <a:r>
              <a:rPr lang="en-US" sz="2800" dirty="0"/>
              <a:t>suicide rate for male doctors </a:t>
            </a:r>
            <a:r>
              <a:rPr lang="en-US" sz="2800" dirty="0" smtClean="0"/>
              <a:t>is nearly </a:t>
            </a:r>
            <a:r>
              <a:rPr lang="en-US" sz="2800" dirty="0"/>
              <a:t>one and a half times that of the general population. </a:t>
            </a:r>
            <a:endParaRPr lang="en-US" sz="2800" dirty="0" smtClean="0"/>
          </a:p>
          <a:p>
            <a:r>
              <a:rPr lang="en-US" sz="2800" dirty="0" smtClean="0"/>
              <a:t>Mindfulness</a:t>
            </a:r>
            <a:r>
              <a:rPr lang="en-US" sz="2800" dirty="0"/>
              <a:t>, and the field of Mindfulness-Based Stress Reduction, describes the idea of maintaining a conscious presence in the present, of avoiding obsessing about the past or the future, and of continuously being aware of, and grateful for, the things we have in life as opposed to the things we don’t. </a:t>
            </a:r>
          </a:p>
          <a:p>
            <a:pPr marL="0" indent="0">
              <a:buNone/>
            </a:pPr>
            <a:r>
              <a:rPr lang="en-US" sz="2800" dirty="0"/>
              <a:t/>
            </a:r>
            <a:br>
              <a:rPr lang="en-US" sz="2800" dirty="0"/>
            </a:br>
            <a:endParaRPr lang="en-US" dirty="0"/>
          </a:p>
          <a:p>
            <a:endParaRPr lang="en-US" dirty="0"/>
          </a:p>
        </p:txBody>
      </p:sp>
      <p:sp>
        <p:nvSpPr>
          <p:cNvPr id="3" name="Title 2"/>
          <p:cNvSpPr>
            <a:spLocks noGrp="1"/>
          </p:cNvSpPr>
          <p:nvPr>
            <p:ph type="title"/>
          </p:nvPr>
        </p:nvSpPr>
        <p:spPr/>
        <p:txBody>
          <a:bodyPr>
            <a:normAutofit fontScale="90000"/>
          </a:bodyPr>
          <a:lstStyle/>
          <a:p>
            <a:r>
              <a:rPr lang="en-US" dirty="0"/>
              <a:t/>
            </a:r>
            <a:br>
              <a:rPr lang="en-US" dirty="0"/>
            </a:br>
            <a:r>
              <a:rPr lang="en-US" dirty="0"/>
              <a:t>Why Well-being?</a:t>
            </a:r>
            <a:br>
              <a:rPr lang="en-US" dirty="0"/>
            </a:br>
            <a:r>
              <a:rPr lang="en-US" dirty="0"/>
              <a:t/>
            </a:r>
            <a:br>
              <a:rPr lang="en-US" dirty="0"/>
            </a:br>
            <a:endParaRPr lang="en-US" b="1" dirty="0"/>
          </a:p>
        </p:txBody>
      </p:sp>
    </p:spTree>
    <p:extLst>
      <p:ext uri="{BB962C8B-B14F-4D97-AF65-F5344CB8AC3E}">
        <p14:creationId xmlns:p14="http://schemas.microsoft.com/office/powerpoint/2010/main" val="373661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6225" y="2388678"/>
            <a:ext cx="7655781" cy="3737485"/>
          </a:xfrm>
        </p:spPr>
        <p:txBody>
          <a:bodyPr>
            <a:normAutofit/>
          </a:bodyPr>
          <a:lstStyle/>
          <a:p>
            <a:pPr marL="0" indent="0">
              <a:buNone/>
            </a:pPr>
            <a:r>
              <a:rPr lang="en-US" sz="2800" b="1" dirty="0" err="1"/>
              <a:t>W</a:t>
            </a:r>
            <a:r>
              <a:rPr lang="en-US" sz="2800" b="1" dirty="0" err="1" smtClean="0"/>
              <a:t>ell</a:t>
            </a:r>
            <a:r>
              <a:rPr lang="en-US" sz="2800" b="1" dirty="0" err="1"/>
              <a:t>-be·ing</a:t>
            </a:r>
            <a:endParaRPr lang="en-US" sz="2800" b="1" dirty="0"/>
          </a:p>
          <a:p>
            <a:pPr marL="0" indent="0">
              <a:buNone/>
            </a:pPr>
            <a:r>
              <a:rPr lang="en-US" sz="2000" dirty="0"/>
              <a:t>ˈˌ</a:t>
            </a:r>
            <a:r>
              <a:rPr lang="en-US" sz="2000" dirty="0" err="1"/>
              <a:t>wel</a:t>
            </a:r>
            <a:r>
              <a:rPr lang="en-US" sz="2000" dirty="0"/>
              <a:t> ˈˌ</a:t>
            </a:r>
            <a:r>
              <a:rPr lang="en-US" sz="2000" dirty="0" err="1"/>
              <a:t>bēiNG</a:t>
            </a:r>
            <a:r>
              <a:rPr lang="en-US" sz="2000" dirty="0" smtClean="0"/>
              <a:t>/</a:t>
            </a:r>
          </a:p>
          <a:p>
            <a:pPr marL="0" indent="0">
              <a:buNone/>
            </a:pPr>
            <a:r>
              <a:rPr lang="en-US" sz="2000" dirty="0" smtClean="0"/>
              <a:t>noun: </a:t>
            </a:r>
            <a:r>
              <a:rPr lang="en-US" sz="2000" b="1" dirty="0" smtClean="0"/>
              <a:t>well</a:t>
            </a:r>
            <a:r>
              <a:rPr lang="en-US" sz="2000" b="1" dirty="0"/>
              <a:t>-being</a:t>
            </a:r>
            <a:r>
              <a:rPr lang="en-US" sz="2000" dirty="0"/>
              <a:t>; noun: </a:t>
            </a:r>
            <a:r>
              <a:rPr lang="en-US" sz="2000" b="1" dirty="0"/>
              <a:t>wellbeing</a:t>
            </a:r>
            <a:endParaRPr lang="en-US" sz="2000" dirty="0"/>
          </a:p>
          <a:p>
            <a:pPr marL="0" indent="0">
              <a:buNone/>
            </a:pPr>
            <a:r>
              <a:rPr lang="en-US" dirty="0" smtClean="0"/>
              <a:t>- the </a:t>
            </a:r>
            <a:r>
              <a:rPr lang="en-US" dirty="0"/>
              <a:t>state of being comfortable, healthy, or </a:t>
            </a:r>
            <a:r>
              <a:rPr lang="en-US" b="1" dirty="0"/>
              <a:t>happy</a:t>
            </a:r>
            <a:r>
              <a:rPr lang="en-US" dirty="0" smtClean="0"/>
              <a:t>.   - a </a:t>
            </a:r>
            <a:r>
              <a:rPr lang="en-US" dirty="0"/>
              <a:t>general term for the condition of an individual or group, for example their </a:t>
            </a:r>
            <a:r>
              <a:rPr lang="en-US" dirty="0" smtClean="0"/>
              <a:t>social, economic, </a:t>
            </a:r>
            <a:r>
              <a:rPr lang="en-US" b="1" dirty="0"/>
              <a:t>psychological</a:t>
            </a:r>
            <a:r>
              <a:rPr lang="en-US" dirty="0"/>
              <a:t>, </a:t>
            </a:r>
            <a:r>
              <a:rPr lang="en-US" b="1" dirty="0"/>
              <a:t>spiritual</a:t>
            </a:r>
            <a:r>
              <a:rPr lang="en-US" dirty="0"/>
              <a:t> or medical </a:t>
            </a:r>
            <a:r>
              <a:rPr lang="en-US" dirty="0" smtClean="0"/>
              <a:t>state</a:t>
            </a:r>
          </a:p>
          <a:p>
            <a:pPr marL="0" indent="0">
              <a:buNone/>
            </a:pPr>
            <a:r>
              <a:rPr lang="en-US" dirty="0" smtClean="0"/>
              <a:t>- </a:t>
            </a:r>
            <a:r>
              <a:rPr lang="en-US" i="1" dirty="0" smtClean="0"/>
              <a:t>low </a:t>
            </a:r>
            <a:r>
              <a:rPr lang="en-US" i="1" dirty="0"/>
              <a:t>well-being is associated with negative </a:t>
            </a:r>
            <a:r>
              <a:rPr lang="en-US" i="1" dirty="0" smtClean="0"/>
              <a:t>happenings</a:t>
            </a:r>
            <a:endParaRPr lang="en-US" i="1" dirty="0"/>
          </a:p>
          <a:p>
            <a:endParaRPr lang="en-US" dirty="0"/>
          </a:p>
          <a:p>
            <a:endParaRPr lang="en-US" dirty="0"/>
          </a:p>
        </p:txBody>
      </p:sp>
      <p:sp>
        <p:nvSpPr>
          <p:cNvPr id="3" name="Title 2"/>
          <p:cNvSpPr>
            <a:spLocks noGrp="1"/>
          </p:cNvSpPr>
          <p:nvPr>
            <p:ph type="title"/>
          </p:nvPr>
        </p:nvSpPr>
        <p:spPr/>
        <p:txBody>
          <a:bodyPr/>
          <a:lstStyle/>
          <a:p>
            <a:r>
              <a:rPr lang="en-US" dirty="0" smtClean="0"/>
              <a:t>Well-being</a:t>
            </a:r>
            <a:endParaRPr lang="en-US" dirty="0"/>
          </a:p>
        </p:txBody>
      </p:sp>
    </p:spTree>
    <p:extLst>
      <p:ext uri="{BB962C8B-B14F-4D97-AF65-F5344CB8AC3E}">
        <p14:creationId xmlns:p14="http://schemas.microsoft.com/office/powerpoint/2010/main" val="364932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15416"/>
            <a:ext cx="7408333" cy="3888254"/>
          </a:xfrm>
        </p:spPr>
        <p:txBody>
          <a:bodyPr>
            <a:noAutofit/>
          </a:bodyPr>
          <a:lstStyle/>
          <a:p>
            <a:r>
              <a:rPr lang="en-US" b="1" i="1" dirty="0"/>
              <a:t>Practical </a:t>
            </a:r>
            <a:r>
              <a:rPr lang="en-US" b="1" i="1" dirty="0" err="1" smtClean="0"/>
              <a:t>Perspectivism</a:t>
            </a:r>
            <a:r>
              <a:rPr lang="en-US" b="1" i="1" dirty="0" smtClean="0"/>
              <a:t>:</a:t>
            </a:r>
          </a:p>
          <a:p>
            <a:pPr lvl="1"/>
            <a:r>
              <a:rPr lang="en-US" sz="2400" b="1" i="1" dirty="0" smtClean="0"/>
              <a:t>an </a:t>
            </a:r>
            <a:r>
              <a:rPr lang="en-US" sz="2400" b="1" i="1" dirty="0"/>
              <a:t>applied philosophy stating we have the capacity and freedom to choose how we perceive the world, and our perspectives impact how we feel and act; accordingly, we are ultimately responsible for our feelings and behaviors.</a:t>
            </a:r>
            <a:endParaRPr lang="en-US" sz="2400" dirty="0"/>
          </a:p>
          <a:p>
            <a:endParaRPr lang="en-US" sz="1800" i="1" dirty="0" smtClean="0"/>
          </a:p>
        </p:txBody>
      </p:sp>
      <p:sp>
        <p:nvSpPr>
          <p:cNvPr id="3" name="Title 2"/>
          <p:cNvSpPr>
            <a:spLocks noGrp="1"/>
          </p:cNvSpPr>
          <p:nvPr>
            <p:ph type="title"/>
          </p:nvPr>
        </p:nvSpPr>
        <p:spPr/>
        <p:txBody>
          <a:bodyPr>
            <a:normAutofit fontScale="90000"/>
          </a:bodyPr>
          <a:lstStyle/>
          <a:p>
            <a:r>
              <a:rPr lang="en-US" dirty="0"/>
              <a:t>What is Practical </a:t>
            </a:r>
            <a:r>
              <a:rPr lang="en-US" dirty="0" err="1"/>
              <a:t>Perspectivism</a:t>
            </a:r>
            <a:r>
              <a:rPr lang="en-US" dirty="0"/>
              <a:t>?  </a:t>
            </a:r>
            <a:br>
              <a:rPr lang="en-US" dirty="0"/>
            </a:br>
            <a:endParaRPr lang="en-US" dirty="0"/>
          </a:p>
        </p:txBody>
      </p:sp>
    </p:spTree>
    <p:extLst>
      <p:ext uri="{BB962C8B-B14F-4D97-AF65-F5344CB8AC3E}">
        <p14:creationId xmlns:p14="http://schemas.microsoft.com/office/powerpoint/2010/main" val="124468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860662"/>
            <a:ext cx="7408333" cy="3450696"/>
          </a:xfrm>
        </p:spPr>
        <p:txBody>
          <a:bodyPr>
            <a:normAutofit fontScale="92500"/>
          </a:bodyPr>
          <a:lstStyle/>
          <a:p>
            <a:r>
              <a:rPr lang="en-US" dirty="0"/>
              <a:t>H</a:t>
            </a:r>
            <a:r>
              <a:rPr lang="en-US" dirty="0" smtClean="0"/>
              <a:t>appiness </a:t>
            </a:r>
            <a:r>
              <a:rPr lang="en-US" dirty="0"/>
              <a:t>is one of the most direct correlates of </a:t>
            </a:r>
            <a:r>
              <a:rPr lang="en-US" dirty="0" smtClean="0"/>
              <a:t>wellness.</a:t>
            </a:r>
          </a:p>
          <a:p>
            <a:r>
              <a:rPr lang="en-US" dirty="0" smtClean="0"/>
              <a:t>Practical </a:t>
            </a:r>
            <a:r>
              <a:rPr lang="en-US" dirty="0" err="1"/>
              <a:t>Perspectivism</a:t>
            </a:r>
            <a:r>
              <a:rPr lang="en-US" dirty="0"/>
              <a:t> is a simple tool for increasing your happiness: the amount, the frequency, and the duration. </a:t>
            </a:r>
            <a:endParaRPr lang="en-US" dirty="0" smtClean="0"/>
          </a:p>
          <a:p>
            <a:r>
              <a:rPr lang="en-US" dirty="0" smtClean="0"/>
              <a:t>Living </a:t>
            </a:r>
            <a:r>
              <a:rPr lang="en-US" dirty="0" err="1"/>
              <a:t>Perspectively</a:t>
            </a:r>
            <a:r>
              <a:rPr lang="en-US" dirty="0"/>
              <a:t> takes mindfulness one step further from a more passive state of mind to an engaged, active involvement in the moment to moment of life</a:t>
            </a:r>
            <a:r>
              <a:rPr lang="en-US" dirty="0" smtClean="0"/>
              <a:t>.</a:t>
            </a:r>
            <a:r>
              <a:rPr lang="en-US" dirty="0"/>
              <a:t/>
            </a:r>
            <a:br>
              <a:rPr lang="en-US" dirty="0"/>
            </a:br>
            <a:endParaRPr lang="en-US" dirty="0"/>
          </a:p>
        </p:txBody>
      </p:sp>
      <p:sp>
        <p:nvSpPr>
          <p:cNvPr id="3" name="Title 2"/>
          <p:cNvSpPr>
            <a:spLocks noGrp="1"/>
          </p:cNvSpPr>
          <p:nvPr>
            <p:ph type="title"/>
          </p:nvPr>
        </p:nvSpPr>
        <p:spPr/>
        <p:txBody>
          <a:bodyPr>
            <a:noAutofit/>
          </a:bodyPr>
          <a:lstStyle/>
          <a:p>
            <a:r>
              <a:rPr lang="en-US" sz="3200" dirty="0"/>
              <a:t>Why </a:t>
            </a:r>
            <a:r>
              <a:rPr lang="en-US" sz="3200" dirty="0" smtClean="0"/>
              <a:t>Practical </a:t>
            </a:r>
            <a:r>
              <a:rPr lang="en-US" sz="3200" dirty="0" err="1"/>
              <a:t>Perspectivism</a:t>
            </a:r>
            <a:r>
              <a:rPr lang="en-US" sz="3200" dirty="0"/>
              <a:t> </a:t>
            </a:r>
            <a:r>
              <a:rPr lang="en-US" sz="3200" dirty="0" smtClean="0"/>
              <a:t>and a </a:t>
            </a:r>
            <a:r>
              <a:rPr lang="en-US" sz="3200" dirty="0" err="1" smtClean="0"/>
              <a:t>Perspectivist</a:t>
            </a:r>
            <a:r>
              <a:rPr lang="en-US" sz="3200" dirty="0" smtClean="0"/>
              <a:t> </a:t>
            </a:r>
            <a:r>
              <a:rPr lang="en-US" sz="3200" dirty="0"/>
              <a:t>life?  </a:t>
            </a:r>
          </a:p>
        </p:txBody>
      </p:sp>
    </p:spTree>
    <p:extLst>
      <p:ext uri="{BB962C8B-B14F-4D97-AF65-F5344CB8AC3E}">
        <p14:creationId xmlns:p14="http://schemas.microsoft.com/office/powerpoint/2010/main" val="3475751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a:t>
            </a:r>
            <a:r>
              <a:rPr lang="en-US" dirty="0" smtClean="0"/>
              <a:t>pplying </a:t>
            </a:r>
            <a:r>
              <a:rPr lang="en-US" dirty="0"/>
              <a:t>Practical </a:t>
            </a:r>
            <a:r>
              <a:rPr lang="en-US" dirty="0" err="1"/>
              <a:t>Perspectivism</a:t>
            </a:r>
            <a:r>
              <a:rPr lang="en-US" dirty="0"/>
              <a:t> doesn’t require you to choose happiness per se – </a:t>
            </a:r>
            <a:endParaRPr lang="en-US" dirty="0" smtClean="0"/>
          </a:p>
          <a:p>
            <a:pPr lvl="1"/>
            <a:r>
              <a:rPr lang="en-US" dirty="0" smtClean="0"/>
              <a:t>you </a:t>
            </a:r>
            <a:r>
              <a:rPr lang="en-US" dirty="0"/>
              <a:t>can choose to feel however you want </a:t>
            </a:r>
            <a:r>
              <a:rPr lang="en-US" dirty="0" smtClean="0"/>
              <a:t> </a:t>
            </a:r>
          </a:p>
          <a:p>
            <a:pPr lvl="1"/>
            <a:endParaRPr lang="en-US" dirty="0" smtClean="0"/>
          </a:p>
          <a:p>
            <a:pPr marL="301943" lvl="1" indent="0">
              <a:buNone/>
            </a:pPr>
            <a:r>
              <a:rPr lang="en-US" dirty="0" smtClean="0"/>
              <a:t>But, having </a:t>
            </a:r>
            <a:r>
              <a:rPr lang="en-US" dirty="0"/>
              <a:t>the ability to choose happiness essentially whenever you wish allows you to be happier more often and get back to happiness more quickly when you find yourself not </a:t>
            </a:r>
            <a:r>
              <a:rPr lang="en-US" dirty="0" smtClean="0"/>
              <a:t>so…</a:t>
            </a:r>
          </a:p>
          <a:p>
            <a:pPr marL="301943" lvl="1" indent="0">
              <a:buNone/>
            </a:pPr>
            <a:r>
              <a:rPr lang="en-US" dirty="0"/>
              <a:t>	</a:t>
            </a:r>
            <a:r>
              <a:rPr lang="en-US" dirty="0" smtClean="0"/>
              <a:t>this </a:t>
            </a:r>
            <a:r>
              <a:rPr lang="en-US" dirty="0"/>
              <a:t>further increases your well-being even beyond simply </a:t>
            </a:r>
            <a:r>
              <a:rPr lang="en-US" dirty="0" smtClean="0"/>
              <a:t>	being </a:t>
            </a:r>
            <a:r>
              <a:rPr lang="en-US" dirty="0"/>
              <a:t>less stressed.</a:t>
            </a:r>
          </a:p>
          <a:p>
            <a:r>
              <a:rPr lang="en-US" dirty="0"/>
              <a:t/>
            </a:r>
            <a:br>
              <a:rPr lang="en-US" dirty="0"/>
            </a:br>
            <a:endParaRPr lang="en-US" dirty="0"/>
          </a:p>
        </p:txBody>
      </p:sp>
      <p:sp>
        <p:nvSpPr>
          <p:cNvPr id="3" name="Title 2"/>
          <p:cNvSpPr>
            <a:spLocks noGrp="1"/>
          </p:cNvSpPr>
          <p:nvPr>
            <p:ph type="title"/>
          </p:nvPr>
        </p:nvSpPr>
        <p:spPr/>
        <p:txBody>
          <a:bodyPr/>
          <a:lstStyle/>
          <a:p>
            <a:r>
              <a:rPr lang="en-US" dirty="0" smtClean="0"/>
              <a:t>Choosing Happiness</a:t>
            </a:r>
            <a:endParaRPr lang="en-US" dirty="0"/>
          </a:p>
        </p:txBody>
      </p:sp>
    </p:spTree>
    <p:extLst>
      <p:ext uri="{BB962C8B-B14F-4D97-AF65-F5344CB8AC3E}">
        <p14:creationId xmlns:p14="http://schemas.microsoft.com/office/powerpoint/2010/main" val="28998789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5851</TotalTime>
  <Words>1349</Words>
  <Application>Microsoft Office PowerPoint</Application>
  <PresentationFormat>On-screen Show (4:3)</PresentationFormat>
  <Paragraphs>195</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Waveform</vt:lpstr>
      <vt:lpstr>  Practical Perspectivism </vt:lpstr>
      <vt:lpstr> Mindfulness and Well-being Choosing Happiness </vt:lpstr>
      <vt:lpstr>Mount Sinai Wellness</vt:lpstr>
      <vt:lpstr> Why Well-being?  </vt:lpstr>
      <vt:lpstr> Why Well-being?  </vt:lpstr>
      <vt:lpstr>Well-being</vt:lpstr>
      <vt:lpstr>What is Practical Perspectivism?   </vt:lpstr>
      <vt:lpstr>Why Practical Perspectivism and a Perspectivist life?  </vt:lpstr>
      <vt:lpstr>Choosing Happiness</vt:lpstr>
      <vt:lpstr>Success, health, and relationships</vt:lpstr>
      <vt:lpstr>A Moral Imperative?</vt:lpstr>
      <vt:lpstr>Practical Perspectivism</vt:lpstr>
      <vt:lpstr>Responsibility</vt:lpstr>
      <vt:lpstr>Circumstances</vt:lpstr>
      <vt:lpstr>A Way of Life</vt:lpstr>
      <vt:lpstr>Perspectivism</vt:lpstr>
      <vt:lpstr>Nietzsche Explained</vt:lpstr>
      <vt:lpstr>“Facts”</vt:lpstr>
      <vt:lpstr>Living Perspectively</vt:lpstr>
      <vt:lpstr>Responsibility and Choice</vt:lpstr>
      <vt:lpstr>How it Works</vt:lpstr>
      <vt:lpstr>Choosing Perspectives</vt:lpstr>
      <vt:lpstr>Consequences</vt:lpstr>
      <vt:lpstr>Mindfulness and Perspectivism</vt:lpstr>
      <vt:lpstr>Bringing it Home</vt:lpstr>
      <vt:lpstr>Bringing it Home</vt:lpstr>
      <vt:lpstr>Muscle Memory</vt:lpstr>
      <vt:lpstr>Tricks of the Trait</vt:lpstr>
      <vt:lpstr>Extremism</vt:lpstr>
      <vt:lpstr>More Semantics</vt:lpstr>
      <vt:lpstr>Communication</vt:lpstr>
      <vt:lpstr>Perspectivist’s Happiness Mantra  </vt:lpstr>
      <vt:lpstr>Down the Road</vt:lpstr>
      <vt:lpstr>Getting Personal</vt:lpstr>
      <vt:lpstr>The Perspectivist Life</vt:lpstr>
      <vt:lpstr>Resilience</vt:lpstr>
      <vt:lpstr>Mount Sinai Wellness </vt:lpstr>
      <vt:lpstr>BE WELL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Bedside Seeking resident-led transformative projects that enhance meaning in medicine by engaging on a deeper level with patients</dc:title>
  <dc:creator>zcosca</dc:creator>
  <cp:lastModifiedBy>Zahn, Jeffrey</cp:lastModifiedBy>
  <cp:revision>106</cp:revision>
  <dcterms:created xsi:type="dcterms:W3CDTF">2017-05-30T15:27:09Z</dcterms:created>
  <dcterms:modified xsi:type="dcterms:W3CDTF">2018-10-04T19:12:19Z</dcterms:modified>
</cp:coreProperties>
</file>